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/Relationships>
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A6A6A6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A6A6A6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A6A6A6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A6A6A6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A6A6A6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A6A6A6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0908" y="412750"/>
            <a:ext cx="6789420" cy="12532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A6A6A6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830070"/>
            <a:ext cx="10360660" cy="3902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A6A6A6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act-icons.github.io/react-icons/" TargetMode="External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0844" y="2683001"/>
            <a:ext cx="6797040" cy="183007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ts val="7884"/>
              </a:lnSpc>
              <a:spcBef>
                <a:spcPts val="95"/>
              </a:spcBef>
            </a:pPr>
            <a:r>
              <a:rPr dirty="0" sz="7300" spc="-475">
                <a:solidFill>
                  <a:srgbClr val="FFFFFF"/>
                </a:solidFill>
              </a:rPr>
              <a:t>Taste</a:t>
            </a:r>
            <a:r>
              <a:rPr dirty="0" sz="7300" spc="-114">
                <a:solidFill>
                  <a:srgbClr val="FFFFFF"/>
                </a:solidFill>
              </a:rPr>
              <a:t> </a:t>
            </a:r>
            <a:r>
              <a:rPr dirty="0" sz="7300" spc="-10">
                <a:solidFill>
                  <a:srgbClr val="FFFFFF"/>
                </a:solidFill>
              </a:rPr>
              <a:t>the</a:t>
            </a:r>
            <a:r>
              <a:rPr dirty="0" sz="7300" spc="-475">
                <a:solidFill>
                  <a:srgbClr val="FFFFFF"/>
                </a:solidFill>
              </a:rPr>
              <a:t> </a:t>
            </a:r>
            <a:r>
              <a:rPr dirty="0" sz="7300" spc="-185">
                <a:solidFill>
                  <a:srgbClr val="FFFFFF"/>
                </a:solidFill>
              </a:rPr>
              <a:t>flavours</a:t>
            </a:r>
            <a:endParaRPr sz="7300"/>
          </a:p>
          <a:p>
            <a:pPr algn="ctr">
              <a:lnSpc>
                <a:spcPts val="6325"/>
              </a:lnSpc>
            </a:pPr>
            <a:r>
              <a:rPr dirty="0" sz="6000">
                <a:solidFill>
                  <a:srgbClr val="FFFF00"/>
                </a:solidFill>
                <a:latin typeface="Tahoma"/>
                <a:cs typeface="Tahoma"/>
              </a:rPr>
              <a:t>of</a:t>
            </a:r>
            <a:r>
              <a:rPr dirty="0" sz="6000" spc="484">
                <a:solidFill>
                  <a:srgbClr val="FFFF00"/>
                </a:solidFill>
                <a:latin typeface="Tahoma"/>
                <a:cs typeface="Tahoma"/>
              </a:rPr>
              <a:t> </a:t>
            </a:r>
            <a:r>
              <a:rPr dirty="0" sz="6000" spc="290">
                <a:solidFill>
                  <a:srgbClr val="FFFF00"/>
                </a:solidFill>
                <a:latin typeface="Tahoma"/>
                <a:cs typeface="Tahoma"/>
              </a:rPr>
              <a:t>India!</a:t>
            </a:r>
            <a:endParaRPr sz="6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838200" y="821436"/>
            <a:ext cx="10515600" cy="5596255"/>
          </a:xfrm>
          <a:custGeom>
            <a:avLst/>
            <a:gdLst/>
            <a:ahLst/>
            <a:cxnLst/>
            <a:rect l="l" t="t" r="r" b="b"/>
            <a:pathLst>
              <a:path w="10515600" h="5596255">
                <a:moveTo>
                  <a:pt x="10515600" y="0"/>
                </a:moveTo>
                <a:lnTo>
                  <a:pt x="0" y="0"/>
                </a:lnTo>
                <a:lnTo>
                  <a:pt x="0" y="5596128"/>
                </a:lnTo>
                <a:lnTo>
                  <a:pt x="10515600" y="5596128"/>
                </a:lnTo>
                <a:lnTo>
                  <a:pt x="10515600" y="0"/>
                </a:lnTo>
                <a:close/>
              </a:path>
            </a:pathLst>
          </a:custGeom>
          <a:solidFill>
            <a:srgbClr val="0D0D0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95297" y="2365629"/>
            <a:ext cx="8204200" cy="2343150"/>
          </a:xfrm>
          <a:prstGeom prst="rect"/>
        </p:spPr>
        <p:txBody>
          <a:bodyPr wrap="square" lIns="0" tIns="147955" rIns="0" bIns="0" rtlCol="0" vert="horz">
            <a:spAutoFit/>
          </a:bodyPr>
          <a:lstStyle/>
          <a:p>
            <a:pPr marL="2167890" marR="5080" indent="-2155825">
              <a:lnSpc>
                <a:spcPts val="8640"/>
              </a:lnSpc>
              <a:spcBef>
                <a:spcPts val="1165"/>
              </a:spcBef>
            </a:pPr>
            <a:r>
              <a:rPr dirty="0" sz="8000" spc="-400">
                <a:solidFill>
                  <a:srgbClr val="D25B5B"/>
                </a:solidFill>
              </a:rPr>
              <a:t>Languages</a:t>
            </a:r>
            <a:r>
              <a:rPr dirty="0" sz="8000" spc="-110">
                <a:solidFill>
                  <a:srgbClr val="D25B5B"/>
                </a:solidFill>
              </a:rPr>
              <a:t> </a:t>
            </a:r>
            <a:r>
              <a:rPr dirty="0" sz="8000" spc="-590">
                <a:solidFill>
                  <a:srgbClr val="D25B5B"/>
                </a:solidFill>
              </a:rPr>
              <a:t>used</a:t>
            </a:r>
            <a:r>
              <a:rPr dirty="0" sz="8000" spc="-110">
                <a:solidFill>
                  <a:srgbClr val="D25B5B"/>
                </a:solidFill>
              </a:rPr>
              <a:t> </a:t>
            </a:r>
            <a:r>
              <a:rPr dirty="0" sz="8000" spc="-25">
                <a:solidFill>
                  <a:srgbClr val="D25B5B"/>
                </a:solidFill>
              </a:rPr>
              <a:t>for </a:t>
            </a:r>
            <a:r>
              <a:rPr dirty="0" sz="8000" spc="-90">
                <a:solidFill>
                  <a:srgbClr val="D25B5B"/>
                </a:solidFill>
              </a:rPr>
              <a:t>Frontend</a:t>
            </a:r>
            <a:endParaRPr sz="8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85">
                <a:solidFill>
                  <a:srgbClr val="D25B5B"/>
                </a:solidFill>
              </a:rPr>
              <a:t>Frontend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3815" rIns="0" bIns="0" rtlCol="0" vert="horz">
            <a:spAutoFit/>
          </a:bodyPr>
          <a:lstStyle/>
          <a:p>
            <a:pPr algn="just" marL="12700" marR="7620">
              <a:lnSpc>
                <a:spcPts val="1939"/>
              </a:lnSpc>
              <a:spcBef>
                <a:spcPts val="345"/>
              </a:spcBef>
            </a:pPr>
            <a:r>
              <a:rPr dirty="0" sz="1800" spc="135" b="1">
                <a:solidFill>
                  <a:srgbClr val="D25B5B"/>
                </a:solidFill>
                <a:latin typeface="Cambria"/>
                <a:cs typeface="Cambria"/>
              </a:rPr>
              <a:t>HTML:</a:t>
            </a:r>
            <a:r>
              <a:rPr dirty="0" sz="1800" spc="34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z="1800" spc="145" b="1">
                <a:latin typeface="Cambria"/>
                <a:cs typeface="Cambria"/>
              </a:rPr>
              <a:t>HTML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which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stands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55" b="1">
                <a:latin typeface="Cambria"/>
                <a:cs typeface="Cambria"/>
              </a:rPr>
              <a:t>for</a:t>
            </a:r>
            <a:r>
              <a:rPr dirty="0" sz="1800" spc="345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Hyper</a:t>
            </a:r>
            <a:r>
              <a:rPr dirty="0" sz="1800" spc="345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Text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Markup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Language,</a:t>
            </a:r>
            <a:r>
              <a:rPr dirty="0" sz="1800" spc="375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345" b="1">
                <a:latin typeface="Cambria"/>
                <a:cs typeface="Cambria"/>
              </a:rPr>
              <a:t> </a:t>
            </a:r>
            <a:r>
              <a:rPr dirty="0" sz="1800" spc="130" b="1">
                <a:latin typeface="Cambria"/>
                <a:cs typeface="Cambria"/>
              </a:rPr>
              <a:t>the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80" b="1">
                <a:latin typeface="Cambria"/>
                <a:cs typeface="Cambria"/>
              </a:rPr>
              <a:t>standard</a:t>
            </a:r>
            <a:r>
              <a:rPr dirty="0" sz="1800" spc="350" b="1">
                <a:latin typeface="Cambria"/>
                <a:cs typeface="Cambria"/>
              </a:rPr>
              <a:t> </a:t>
            </a:r>
            <a:r>
              <a:rPr dirty="0" sz="1800" spc="80" b="1">
                <a:latin typeface="Cambria"/>
                <a:cs typeface="Cambria"/>
              </a:rPr>
              <a:t>markup </a:t>
            </a:r>
            <a:r>
              <a:rPr dirty="0" sz="1800" spc="85" b="1">
                <a:latin typeface="Cambria"/>
                <a:cs typeface="Cambria"/>
              </a:rPr>
              <a:t>language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used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120" b="1">
                <a:latin typeface="Cambria"/>
                <a:cs typeface="Cambria"/>
              </a:rPr>
              <a:t>to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create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pages.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spc="125" b="1">
                <a:latin typeface="Cambria"/>
                <a:cs typeface="Cambria"/>
              </a:rPr>
              <a:t>It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130" b="1">
                <a:latin typeface="Cambria"/>
                <a:cs typeface="Cambria"/>
              </a:rPr>
              <a:t>the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foundation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spc="85" b="1">
                <a:latin typeface="Cambria"/>
                <a:cs typeface="Cambria"/>
              </a:rPr>
              <a:t>of</a:t>
            </a:r>
            <a:r>
              <a:rPr dirty="0" sz="1800" spc="70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development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65" b="1">
                <a:latin typeface="Cambria"/>
                <a:cs typeface="Cambria"/>
              </a:rPr>
              <a:t>  </a:t>
            </a:r>
            <a:r>
              <a:rPr dirty="0" sz="1800" spc="70" b="1">
                <a:latin typeface="Cambria"/>
                <a:cs typeface="Cambria"/>
              </a:rPr>
              <a:t>is </a:t>
            </a:r>
            <a:r>
              <a:rPr dirty="0" sz="1800" spc="90" b="1">
                <a:latin typeface="Cambria"/>
                <a:cs typeface="Cambria"/>
              </a:rPr>
              <a:t>used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120" b="1">
                <a:latin typeface="Cambria"/>
                <a:cs typeface="Cambria"/>
              </a:rPr>
              <a:t>to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structure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135" b="1">
                <a:latin typeface="Cambria"/>
                <a:cs typeface="Cambria"/>
              </a:rPr>
              <a:t>content</a:t>
            </a:r>
            <a:r>
              <a:rPr dirty="0" sz="1800" spc="250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on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130" b="1">
                <a:latin typeface="Cambria"/>
                <a:cs typeface="Cambria"/>
              </a:rPr>
              <a:t>the</a:t>
            </a:r>
            <a:r>
              <a:rPr dirty="0" sz="1800" spc="254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World</a:t>
            </a:r>
            <a:r>
              <a:rPr dirty="0" sz="1800" spc="229" b="1">
                <a:latin typeface="Cambria"/>
                <a:cs typeface="Cambria"/>
              </a:rPr>
              <a:t> </a:t>
            </a:r>
            <a:r>
              <a:rPr dirty="0" sz="1800" spc="50" b="1">
                <a:latin typeface="Cambria"/>
                <a:cs typeface="Cambria"/>
              </a:rPr>
              <a:t>Wide</a:t>
            </a:r>
            <a:r>
              <a:rPr dirty="0" sz="1800" spc="250" b="1">
                <a:latin typeface="Cambria"/>
                <a:cs typeface="Cambria"/>
              </a:rPr>
              <a:t> </a:t>
            </a:r>
            <a:r>
              <a:rPr dirty="0" sz="1800" spc="45" b="1">
                <a:latin typeface="Cambria"/>
                <a:cs typeface="Cambria"/>
              </a:rPr>
              <a:t>Web.</a:t>
            </a:r>
            <a:endParaRPr sz="1800">
              <a:latin typeface="Cambria"/>
              <a:cs typeface="Cambria"/>
            </a:endParaRPr>
          </a:p>
          <a:p>
            <a:pPr algn="just" marL="12700" marR="5715">
              <a:lnSpc>
                <a:spcPct val="90100"/>
              </a:lnSpc>
              <a:spcBef>
                <a:spcPts val="980"/>
              </a:spcBef>
            </a:pPr>
            <a:r>
              <a:rPr dirty="0" spc="185" b="1">
                <a:solidFill>
                  <a:srgbClr val="D25B5B"/>
                </a:solidFill>
                <a:latin typeface="Cambria"/>
                <a:cs typeface="Cambria"/>
              </a:rPr>
              <a:t>CSS:</a:t>
            </a:r>
            <a:r>
              <a:rPr dirty="0" spc="155" b="1">
                <a:solidFill>
                  <a:srgbClr val="D25B5B"/>
                </a:solidFill>
                <a:latin typeface="Cambria"/>
                <a:cs typeface="Cambria"/>
              </a:rPr>
              <a:t>  </a:t>
            </a:r>
            <a:r>
              <a:rPr dirty="0" spc="210"/>
              <a:t>CSS,</a:t>
            </a:r>
            <a:r>
              <a:rPr dirty="0" spc="150"/>
              <a:t>  </a:t>
            </a:r>
            <a:r>
              <a:rPr dirty="0" spc="80"/>
              <a:t>which</a:t>
            </a:r>
            <a:r>
              <a:rPr dirty="0" spc="155"/>
              <a:t>  </a:t>
            </a:r>
            <a:r>
              <a:rPr dirty="0" spc="105"/>
              <a:t>stands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55"/>
              <a:t>  </a:t>
            </a:r>
            <a:r>
              <a:rPr dirty="0" spc="110"/>
              <a:t>Cascading</a:t>
            </a:r>
            <a:r>
              <a:rPr dirty="0" spc="150"/>
              <a:t>  </a:t>
            </a:r>
            <a:r>
              <a:rPr dirty="0" spc="75"/>
              <a:t>Style</a:t>
            </a:r>
            <a:r>
              <a:rPr dirty="0" spc="165"/>
              <a:t>  </a:t>
            </a:r>
            <a:r>
              <a:rPr dirty="0" spc="105"/>
              <a:t>Sheets,</a:t>
            </a:r>
            <a:r>
              <a:rPr dirty="0" spc="150"/>
              <a:t>  </a:t>
            </a:r>
            <a:r>
              <a:rPr dirty="0" spc="75"/>
              <a:t>is</a:t>
            </a:r>
            <a:r>
              <a:rPr dirty="0" spc="160"/>
              <a:t>  </a:t>
            </a:r>
            <a:r>
              <a:rPr dirty="0" spc="120"/>
              <a:t>a</a:t>
            </a:r>
            <a:r>
              <a:rPr dirty="0" spc="155"/>
              <a:t>  </a:t>
            </a:r>
            <a:r>
              <a:rPr dirty="0" spc="55"/>
              <a:t>style</a:t>
            </a:r>
            <a:r>
              <a:rPr dirty="0" spc="160"/>
              <a:t>  </a:t>
            </a:r>
            <a:r>
              <a:rPr dirty="0" spc="75"/>
              <a:t>sheet</a:t>
            </a:r>
            <a:r>
              <a:rPr dirty="0" spc="155"/>
              <a:t>  </a:t>
            </a:r>
            <a:r>
              <a:rPr dirty="0" spc="90"/>
              <a:t>language</a:t>
            </a:r>
            <a:r>
              <a:rPr dirty="0" spc="155"/>
              <a:t>  </a:t>
            </a:r>
            <a:r>
              <a:rPr dirty="0" spc="100"/>
              <a:t>used</a:t>
            </a:r>
            <a:r>
              <a:rPr dirty="0" spc="150"/>
              <a:t>  </a:t>
            </a:r>
            <a:r>
              <a:rPr dirty="0"/>
              <a:t>for</a:t>
            </a:r>
            <a:r>
              <a:rPr dirty="0" spc="150"/>
              <a:t>  </a:t>
            </a:r>
            <a:r>
              <a:rPr dirty="0" spc="70"/>
              <a:t>describing</a:t>
            </a:r>
            <a:r>
              <a:rPr dirty="0" spc="150"/>
              <a:t>  </a:t>
            </a:r>
            <a:r>
              <a:rPr dirty="0" spc="75"/>
              <a:t>the</a:t>
            </a:r>
            <a:r>
              <a:rPr dirty="0" spc="165"/>
              <a:t>  </a:t>
            </a:r>
            <a:r>
              <a:rPr dirty="0" spc="75"/>
              <a:t>visual </a:t>
            </a:r>
            <a:r>
              <a:rPr dirty="0" spc="70"/>
              <a:t>presentation</a:t>
            </a:r>
            <a:r>
              <a:rPr dirty="0" spc="310"/>
              <a:t> </a:t>
            </a:r>
            <a:r>
              <a:rPr dirty="0"/>
              <a:t>of</a:t>
            </a:r>
            <a:r>
              <a:rPr dirty="0" spc="305"/>
              <a:t> </a:t>
            </a:r>
            <a:r>
              <a:rPr dirty="0"/>
              <a:t>web</a:t>
            </a:r>
            <a:r>
              <a:rPr dirty="0" spc="285"/>
              <a:t> </a:t>
            </a:r>
            <a:r>
              <a:rPr dirty="0" spc="85"/>
              <a:t>pages</a:t>
            </a:r>
            <a:r>
              <a:rPr dirty="0" spc="300"/>
              <a:t> </a:t>
            </a:r>
            <a:r>
              <a:rPr dirty="0" spc="50"/>
              <a:t>written</a:t>
            </a:r>
            <a:r>
              <a:rPr dirty="0" spc="300"/>
              <a:t> </a:t>
            </a:r>
            <a:r>
              <a:rPr dirty="0" spc="75"/>
              <a:t>in</a:t>
            </a:r>
            <a:r>
              <a:rPr dirty="0" spc="295"/>
              <a:t> </a:t>
            </a:r>
            <a:r>
              <a:rPr dirty="0" spc="110"/>
              <a:t>HTML</a:t>
            </a:r>
            <a:r>
              <a:rPr dirty="0" spc="295"/>
              <a:t> </a:t>
            </a:r>
            <a:r>
              <a:rPr dirty="0"/>
              <a:t>or</a:t>
            </a:r>
            <a:r>
              <a:rPr dirty="0" spc="290"/>
              <a:t> </a:t>
            </a:r>
            <a:r>
              <a:rPr dirty="0" spc="150"/>
              <a:t>XML.</a:t>
            </a:r>
            <a:r>
              <a:rPr dirty="0" spc="305"/>
              <a:t> </a:t>
            </a:r>
            <a:r>
              <a:rPr dirty="0" spc="225"/>
              <a:t>CSS</a:t>
            </a:r>
            <a:r>
              <a:rPr dirty="0" spc="295"/>
              <a:t> </a:t>
            </a:r>
            <a:r>
              <a:rPr dirty="0" spc="60"/>
              <a:t>allows</a:t>
            </a:r>
            <a:r>
              <a:rPr dirty="0" spc="295"/>
              <a:t> </a:t>
            </a:r>
            <a:r>
              <a:rPr dirty="0" spc="85"/>
              <a:t>you</a:t>
            </a:r>
            <a:r>
              <a:rPr dirty="0" spc="305"/>
              <a:t> </a:t>
            </a:r>
            <a:r>
              <a:rPr dirty="0"/>
              <a:t>to</a:t>
            </a:r>
            <a:r>
              <a:rPr dirty="0" spc="305"/>
              <a:t> </a:t>
            </a:r>
            <a:r>
              <a:rPr dirty="0" spc="65"/>
              <a:t>control</a:t>
            </a:r>
            <a:r>
              <a:rPr dirty="0" spc="330"/>
              <a:t> </a:t>
            </a:r>
            <a:r>
              <a:rPr dirty="0" spc="75"/>
              <a:t>the</a:t>
            </a:r>
            <a:r>
              <a:rPr dirty="0" spc="310"/>
              <a:t> </a:t>
            </a:r>
            <a:r>
              <a:rPr dirty="0" spc="90"/>
              <a:t>layout,</a:t>
            </a:r>
            <a:r>
              <a:rPr dirty="0" spc="290"/>
              <a:t> </a:t>
            </a:r>
            <a:r>
              <a:rPr dirty="0" spc="90"/>
              <a:t>design,</a:t>
            </a:r>
            <a:r>
              <a:rPr dirty="0" spc="290"/>
              <a:t> </a:t>
            </a:r>
            <a:r>
              <a:rPr dirty="0" spc="114"/>
              <a:t>and</a:t>
            </a:r>
            <a:r>
              <a:rPr dirty="0" spc="300"/>
              <a:t> </a:t>
            </a:r>
            <a:r>
              <a:rPr dirty="0" spc="70"/>
              <a:t>formatting</a:t>
            </a:r>
            <a:r>
              <a:rPr dirty="0" spc="305"/>
              <a:t> </a:t>
            </a:r>
            <a:r>
              <a:rPr dirty="0" spc="-25"/>
              <a:t>of </a:t>
            </a:r>
            <a:r>
              <a:rPr dirty="0"/>
              <a:t>web</a:t>
            </a:r>
            <a:r>
              <a:rPr dirty="0" spc="250"/>
              <a:t> </a:t>
            </a:r>
            <a:r>
              <a:rPr dirty="0" spc="80"/>
              <a:t>content.</a:t>
            </a:r>
          </a:p>
          <a:p>
            <a:pPr algn="just" marL="12700" marR="5080">
              <a:lnSpc>
                <a:spcPts val="1510"/>
              </a:lnSpc>
              <a:spcBef>
                <a:spcPts val="1019"/>
              </a:spcBef>
            </a:pPr>
            <a:r>
              <a:rPr dirty="0" spc="70" b="1">
                <a:solidFill>
                  <a:srgbClr val="D25B5B"/>
                </a:solidFill>
                <a:latin typeface="Cambria"/>
                <a:cs typeface="Cambria"/>
              </a:rPr>
              <a:t>Bootstrap:</a:t>
            </a:r>
            <a:r>
              <a:rPr dirty="0" spc="32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80"/>
              <a:t>Bootstrap</a:t>
            </a:r>
            <a:r>
              <a:rPr dirty="0" spc="330"/>
              <a:t> </a:t>
            </a:r>
            <a:r>
              <a:rPr dirty="0" spc="75"/>
              <a:t>is</a:t>
            </a:r>
            <a:r>
              <a:rPr dirty="0" spc="325"/>
              <a:t> </a:t>
            </a:r>
            <a:r>
              <a:rPr dirty="0" spc="120"/>
              <a:t>a</a:t>
            </a:r>
            <a:r>
              <a:rPr dirty="0" spc="330"/>
              <a:t> </a:t>
            </a:r>
            <a:r>
              <a:rPr dirty="0" spc="85"/>
              <a:t>popular</a:t>
            </a:r>
            <a:r>
              <a:rPr dirty="0" spc="310"/>
              <a:t> </a:t>
            </a:r>
            <a:r>
              <a:rPr dirty="0" spc="60"/>
              <a:t>front-</a:t>
            </a:r>
            <a:r>
              <a:rPr dirty="0" spc="85"/>
              <a:t>end</a:t>
            </a:r>
            <a:r>
              <a:rPr dirty="0" spc="325"/>
              <a:t> </a:t>
            </a:r>
            <a:r>
              <a:rPr dirty="0" spc="60"/>
              <a:t>framework</a:t>
            </a:r>
            <a:r>
              <a:rPr dirty="0" spc="330"/>
              <a:t> </a:t>
            </a:r>
            <a:r>
              <a:rPr dirty="0"/>
              <a:t>for</a:t>
            </a:r>
            <a:r>
              <a:rPr dirty="0" spc="315"/>
              <a:t> </a:t>
            </a:r>
            <a:r>
              <a:rPr dirty="0" spc="80"/>
              <a:t>building</a:t>
            </a:r>
            <a:r>
              <a:rPr dirty="0" spc="305"/>
              <a:t> </a:t>
            </a:r>
            <a:r>
              <a:rPr dirty="0" spc="65"/>
              <a:t>responsive</a:t>
            </a:r>
            <a:r>
              <a:rPr dirty="0" spc="345"/>
              <a:t> </a:t>
            </a:r>
            <a:r>
              <a:rPr dirty="0" spc="110"/>
              <a:t>and</a:t>
            </a:r>
            <a:r>
              <a:rPr dirty="0" spc="335"/>
              <a:t> </a:t>
            </a:r>
            <a:r>
              <a:rPr dirty="0" spc="70"/>
              <a:t>mobile-</a:t>
            </a:r>
            <a:r>
              <a:rPr dirty="0" spc="50"/>
              <a:t>first</a:t>
            </a:r>
            <a:r>
              <a:rPr dirty="0" spc="320"/>
              <a:t> </a:t>
            </a:r>
            <a:r>
              <a:rPr dirty="0"/>
              <a:t>web</a:t>
            </a:r>
            <a:r>
              <a:rPr dirty="0" spc="315"/>
              <a:t> </a:t>
            </a:r>
            <a:r>
              <a:rPr dirty="0" spc="85"/>
              <a:t>applications.</a:t>
            </a:r>
            <a:r>
              <a:rPr dirty="0" spc="305"/>
              <a:t> </a:t>
            </a:r>
            <a:r>
              <a:rPr dirty="0" spc="40"/>
              <a:t>It </a:t>
            </a:r>
            <a:r>
              <a:rPr dirty="0" spc="55"/>
              <a:t>provides</a:t>
            </a:r>
            <a:r>
              <a:rPr dirty="0" spc="180"/>
              <a:t> </a:t>
            </a:r>
            <a:r>
              <a:rPr dirty="0" spc="120"/>
              <a:t>a</a:t>
            </a:r>
            <a:r>
              <a:rPr dirty="0" spc="175"/>
              <a:t> </a:t>
            </a:r>
            <a:r>
              <a:rPr dirty="0" spc="70"/>
              <a:t>set</a:t>
            </a:r>
            <a:r>
              <a:rPr dirty="0" spc="175"/>
              <a:t> </a:t>
            </a:r>
            <a:r>
              <a:rPr dirty="0"/>
              <a:t>of</a:t>
            </a:r>
            <a:r>
              <a:rPr dirty="0" spc="195"/>
              <a:t> </a:t>
            </a:r>
            <a:r>
              <a:rPr dirty="0" spc="60"/>
              <a:t>pre-</a:t>
            </a:r>
            <a:r>
              <a:rPr dirty="0" spc="70"/>
              <a:t>designed</a:t>
            </a:r>
            <a:r>
              <a:rPr dirty="0" spc="190"/>
              <a:t> </a:t>
            </a:r>
            <a:r>
              <a:rPr dirty="0" spc="110"/>
              <a:t>HTML,</a:t>
            </a:r>
            <a:r>
              <a:rPr dirty="0" spc="165"/>
              <a:t> </a:t>
            </a:r>
            <a:r>
              <a:rPr dirty="0" spc="204"/>
              <a:t>CSS,</a:t>
            </a:r>
            <a:r>
              <a:rPr dirty="0" spc="170"/>
              <a:t> </a:t>
            </a:r>
            <a:r>
              <a:rPr dirty="0" spc="114"/>
              <a:t>and</a:t>
            </a:r>
            <a:r>
              <a:rPr dirty="0" spc="185"/>
              <a:t> </a:t>
            </a:r>
            <a:r>
              <a:rPr dirty="0" spc="120"/>
              <a:t>JavaScript</a:t>
            </a:r>
            <a:r>
              <a:rPr dirty="0" spc="170"/>
              <a:t> </a:t>
            </a:r>
            <a:r>
              <a:rPr dirty="0" spc="95"/>
              <a:t>components,</a:t>
            </a:r>
            <a:r>
              <a:rPr dirty="0" spc="190"/>
              <a:t> </a:t>
            </a:r>
            <a:r>
              <a:rPr dirty="0" spc="80"/>
              <a:t>along</a:t>
            </a:r>
            <a:r>
              <a:rPr dirty="0" spc="170"/>
              <a:t> </a:t>
            </a:r>
            <a:r>
              <a:rPr dirty="0" spc="55"/>
              <a:t>with</a:t>
            </a:r>
            <a:r>
              <a:rPr dirty="0" spc="175"/>
              <a:t> </a:t>
            </a:r>
            <a:r>
              <a:rPr dirty="0" spc="120"/>
              <a:t>a</a:t>
            </a:r>
            <a:r>
              <a:rPr dirty="0" spc="204"/>
              <a:t> </a:t>
            </a:r>
            <a:r>
              <a:rPr dirty="0" spc="50"/>
              <a:t>grid</a:t>
            </a:r>
            <a:r>
              <a:rPr dirty="0" spc="180"/>
              <a:t> </a:t>
            </a:r>
            <a:r>
              <a:rPr dirty="0" spc="85"/>
              <a:t>system</a:t>
            </a:r>
            <a:r>
              <a:rPr dirty="0" spc="180"/>
              <a:t> </a:t>
            </a:r>
            <a:r>
              <a:rPr dirty="0" spc="110"/>
              <a:t>and</a:t>
            </a:r>
            <a:r>
              <a:rPr dirty="0" spc="180"/>
              <a:t> </a:t>
            </a:r>
            <a:r>
              <a:rPr dirty="0" spc="75"/>
              <a:t>various</a:t>
            </a:r>
            <a:r>
              <a:rPr dirty="0" spc="180"/>
              <a:t> </a:t>
            </a:r>
            <a:r>
              <a:rPr dirty="0" spc="65"/>
              <a:t>utilities, </a:t>
            </a:r>
            <a:r>
              <a:rPr dirty="0"/>
              <a:t>to</a:t>
            </a:r>
            <a:r>
              <a:rPr dirty="0" spc="185"/>
              <a:t> </a:t>
            </a:r>
            <a:r>
              <a:rPr dirty="0" spc="80"/>
              <a:t>help</a:t>
            </a:r>
            <a:r>
              <a:rPr dirty="0" spc="145"/>
              <a:t> </a:t>
            </a:r>
            <a:r>
              <a:rPr dirty="0" spc="55"/>
              <a:t>developers</a:t>
            </a:r>
            <a:r>
              <a:rPr dirty="0" spc="155"/>
              <a:t> </a:t>
            </a:r>
            <a:r>
              <a:rPr dirty="0" spc="60"/>
              <a:t>create</a:t>
            </a:r>
            <a:r>
              <a:rPr dirty="0" spc="165"/>
              <a:t> </a:t>
            </a:r>
            <a:r>
              <a:rPr dirty="0" spc="75"/>
              <a:t>modern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55"/>
              <a:t> </a:t>
            </a:r>
            <a:r>
              <a:rPr dirty="0" spc="75"/>
              <a:t>visually</a:t>
            </a:r>
            <a:r>
              <a:rPr dirty="0" spc="150"/>
              <a:t> </a:t>
            </a:r>
            <a:r>
              <a:rPr dirty="0" spc="80"/>
              <a:t>appealing</a:t>
            </a:r>
            <a:r>
              <a:rPr dirty="0" spc="125"/>
              <a:t> </a:t>
            </a:r>
            <a:r>
              <a:rPr dirty="0"/>
              <a:t>web</a:t>
            </a:r>
            <a:r>
              <a:rPr dirty="0" spc="145"/>
              <a:t> </a:t>
            </a:r>
            <a:r>
              <a:rPr dirty="0" spc="70"/>
              <a:t>interfaces</a:t>
            </a:r>
            <a:r>
              <a:rPr dirty="0" spc="145"/>
              <a:t> </a:t>
            </a:r>
            <a:r>
              <a:rPr dirty="0" spc="80"/>
              <a:t>quickly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60"/>
              <a:t> </a:t>
            </a:r>
            <a:r>
              <a:rPr dirty="0" spc="50"/>
              <a:t>efficiently.</a:t>
            </a:r>
          </a:p>
          <a:p>
            <a:pPr algn="just" marL="12700" marR="5080">
              <a:lnSpc>
                <a:spcPct val="90100"/>
              </a:lnSpc>
              <a:spcBef>
                <a:spcPts val="990"/>
              </a:spcBef>
            </a:pPr>
            <a:r>
              <a:rPr dirty="0" spc="114" b="1">
                <a:solidFill>
                  <a:srgbClr val="D25B5B"/>
                </a:solidFill>
                <a:latin typeface="Cambria"/>
                <a:cs typeface="Cambria"/>
              </a:rPr>
              <a:t>JavaScript:</a:t>
            </a:r>
            <a:r>
              <a:rPr dirty="0" spc="45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14"/>
              <a:t>JavaScript</a:t>
            </a:r>
            <a:r>
              <a:rPr dirty="0" spc="459"/>
              <a:t> </a:t>
            </a:r>
            <a:r>
              <a:rPr dirty="0" spc="75"/>
              <a:t>is</a:t>
            </a:r>
            <a:r>
              <a:rPr dirty="0" spc="465"/>
              <a:t> </a:t>
            </a:r>
            <a:r>
              <a:rPr dirty="0" spc="120"/>
              <a:t>a</a:t>
            </a:r>
            <a:r>
              <a:rPr dirty="0" spc="470"/>
              <a:t> </a:t>
            </a:r>
            <a:r>
              <a:rPr dirty="0" spc="50"/>
              <a:t>versatile</a:t>
            </a:r>
            <a:r>
              <a:rPr dirty="0" spc="475"/>
              <a:t> </a:t>
            </a:r>
            <a:r>
              <a:rPr dirty="0" spc="110"/>
              <a:t>and</a:t>
            </a:r>
            <a:r>
              <a:rPr dirty="0" spc="455"/>
              <a:t> </a:t>
            </a:r>
            <a:r>
              <a:rPr dirty="0" spc="45"/>
              <a:t>widely-</a:t>
            </a:r>
            <a:r>
              <a:rPr dirty="0" spc="100"/>
              <a:t>used</a:t>
            </a:r>
            <a:r>
              <a:rPr dirty="0" spc="459"/>
              <a:t> </a:t>
            </a:r>
            <a:r>
              <a:rPr dirty="0" spc="80"/>
              <a:t>programming</a:t>
            </a:r>
            <a:r>
              <a:rPr dirty="0" spc="450"/>
              <a:t> </a:t>
            </a:r>
            <a:r>
              <a:rPr dirty="0" spc="90"/>
              <a:t>language</a:t>
            </a:r>
            <a:r>
              <a:rPr dirty="0" spc="465"/>
              <a:t> </a:t>
            </a:r>
            <a:r>
              <a:rPr dirty="0" spc="60"/>
              <a:t>primarily</a:t>
            </a:r>
            <a:r>
              <a:rPr dirty="0" spc="459"/>
              <a:t> </a:t>
            </a:r>
            <a:r>
              <a:rPr dirty="0" spc="85"/>
              <a:t>known</a:t>
            </a:r>
            <a:r>
              <a:rPr dirty="0" spc="459"/>
              <a:t> </a:t>
            </a:r>
            <a:r>
              <a:rPr dirty="0"/>
              <a:t>for</a:t>
            </a:r>
            <a:r>
              <a:rPr dirty="0" spc="455"/>
              <a:t> </a:t>
            </a:r>
            <a:r>
              <a:rPr dirty="0" spc="65"/>
              <a:t>its</a:t>
            </a:r>
            <a:r>
              <a:rPr dirty="0" spc="465"/>
              <a:t> </a:t>
            </a:r>
            <a:r>
              <a:rPr dirty="0"/>
              <a:t>role</a:t>
            </a:r>
            <a:r>
              <a:rPr dirty="0" spc="480"/>
              <a:t> </a:t>
            </a:r>
            <a:r>
              <a:rPr dirty="0" spc="75"/>
              <a:t>in</a:t>
            </a:r>
            <a:r>
              <a:rPr dirty="0" spc="459"/>
              <a:t> </a:t>
            </a:r>
            <a:r>
              <a:rPr dirty="0" spc="-25"/>
              <a:t>web </a:t>
            </a:r>
            <a:r>
              <a:rPr dirty="0" spc="70"/>
              <a:t>development.</a:t>
            </a:r>
            <a:r>
              <a:rPr dirty="0" spc="325"/>
              <a:t> </a:t>
            </a:r>
            <a:r>
              <a:rPr dirty="0" spc="50"/>
              <a:t>It</a:t>
            </a:r>
            <a:r>
              <a:rPr dirty="0" spc="340"/>
              <a:t> </a:t>
            </a:r>
            <a:r>
              <a:rPr dirty="0" spc="60"/>
              <a:t>allows</a:t>
            </a:r>
            <a:r>
              <a:rPr dirty="0" spc="350"/>
              <a:t> </a:t>
            </a:r>
            <a:r>
              <a:rPr dirty="0" spc="85"/>
              <a:t>you</a:t>
            </a:r>
            <a:r>
              <a:rPr dirty="0" spc="350"/>
              <a:t> </a:t>
            </a:r>
            <a:r>
              <a:rPr dirty="0"/>
              <a:t>to</a:t>
            </a:r>
            <a:r>
              <a:rPr dirty="0" spc="360"/>
              <a:t> </a:t>
            </a:r>
            <a:r>
              <a:rPr dirty="0" spc="65"/>
              <a:t>create</a:t>
            </a:r>
            <a:r>
              <a:rPr dirty="0" spc="360"/>
              <a:t> </a:t>
            </a:r>
            <a:r>
              <a:rPr dirty="0" spc="60"/>
              <a:t>interactive</a:t>
            </a:r>
            <a:r>
              <a:rPr dirty="0" spc="365"/>
              <a:t> </a:t>
            </a:r>
            <a:r>
              <a:rPr dirty="0" spc="110"/>
              <a:t>and</a:t>
            </a:r>
            <a:r>
              <a:rPr dirty="0" spc="335"/>
              <a:t> </a:t>
            </a:r>
            <a:r>
              <a:rPr dirty="0" spc="95"/>
              <a:t>dynamic</a:t>
            </a:r>
            <a:r>
              <a:rPr dirty="0" spc="345"/>
              <a:t> </a:t>
            </a:r>
            <a:r>
              <a:rPr dirty="0"/>
              <a:t>web</a:t>
            </a:r>
            <a:r>
              <a:rPr dirty="0" spc="345"/>
              <a:t> </a:t>
            </a:r>
            <a:r>
              <a:rPr dirty="0" spc="95"/>
              <a:t>pages,</a:t>
            </a:r>
            <a:r>
              <a:rPr dirty="0" spc="345"/>
              <a:t> </a:t>
            </a:r>
            <a:r>
              <a:rPr dirty="0" spc="85"/>
              <a:t>build</a:t>
            </a:r>
            <a:r>
              <a:rPr dirty="0" spc="350"/>
              <a:t> </a:t>
            </a:r>
            <a:r>
              <a:rPr dirty="0"/>
              <a:t>web</a:t>
            </a:r>
            <a:r>
              <a:rPr dirty="0" spc="345"/>
              <a:t> </a:t>
            </a:r>
            <a:r>
              <a:rPr dirty="0" spc="85"/>
              <a:t>applications,</a:t>
            </a:r>
            <a:r>
              <a:rPr dirty="0" spc="335"/>
              <a:t> </a:t>
            </a:r>
            <a:r>
              <a:rPr dirty="0" spc="114"/>
              <a:t>and</a:t>
            </a:r>
            <a:r>
              <a:rPr dirty="0" spc="345"/>
              <a:t> </a:t>
            </a:r>
            <a:r>
              <a:rPr dirty="0" spc="100"/>
              <a:t>enhance</a:t>
            </a:r>
            <a:r>
              <a:rPr dirty="0" spc="355"/>
              <a:t> </a:t>
            </a:r>
            <a:r>
              <a:rPr dirty="0" spc="70"/>
              <a:t>user </a:t>
            </a:r>
            <a:r>
              <a:rPr dirty="0" spc="55"/>
              <a:t>experiences</a:t>
            </a:r>
            <a:r>
              <a:rPr dirty="0" spc="55">
                <a:solidFill>
                  <a:srgbClr val="374151"/>
                </a:solidFill>
                <a:latin typeface="Arial"/>
                <a:cs typeface="Arial"/>
              </a:rPr>
              <a:t>.</a:t>
            </a:r>
          </a:p>
          <a:p>
            <a:pPr algn="just" marL="12700" marR="7620">
              <a:lnSpc>
                <a:spcPts val="1510"/>
              </a:lnSpc>
              <a:spcBef>
                <a:spcPts val="1020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React:</a:t>
            </a:r>
            <a:r>
              <a:rPr dirty="0" spc="36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React,</a:t>
            </a:r>
            <a:r>
              <a:rPr dirty="0" spc="340"/>
              <a:t> </a:t>
            </a:r>
            <a:r>
              <a:rPr dirty="0" spc="80"/>
              <a:t>also</a:t>
            </a:r>
            <a:r>
              <a:rPr dirty="0" spc="355"/>
              <a:t> </a:t>
            </a:r>
            <a:r>
              <a:rPr dirty="0" spc="85"/>
              <a:t>known</a:t>
            </a:r>
            <a:r>
              <a:rPr dirty="0" spc="340"/>
              <a:t> </a:t>
            </a:r>
            <a:r>
              <a:rPr dirty="0" spc="120"/>
              <a:t>as</a:t>
            </a:r>
            <a:r>
              <a:rPr dirty="0" spc="350"/>
              <a:t> </a:t>
            </a:r>
            <a:r>
              <a:rPr dirty="0" spc="95"/>
              <a:t>React.js</a:t>
            </a:r>
            <a:r>
              <a:rPr dirty="0" spc="350"/>
              <a:t> </a:t>
            </a:r>
            <a:r>
              <a:rPr dirty="0"/>
              <a:t>or</a:t>
            </a:r>
            <a:r>
              <a:rPr dirty="0" spc="340"/>
              <a:t> </a:t>
            </a:r>
            <a:r>
              <a:rPr dirty="0" spc="155"/>
              <a:t>ReactJS,</a:t>
            </a:r>
            <a:r>
              <a:rPr dirty="0" spc="340"/>
              <a:t> </a:t>
            </a:r>
            <a:r>
              <a:rPr dirty="0" spc="80"/>
              <a:t>is</a:t>
            </a:r>
            <a:r>
              <a:rPr dirty="0" spc="350"/>
              <a:t> </a:t>
            </a:r>
            <a:r>
              <a:rPr dirty="0" spc="120"/>
              <a:t>a</a:t>
            </a:r>
            <a:r>
              <a:rPr dirty="0" spc="350"/>
              <a:t> </a:t>
            </a:r>
            <a:r>
              <a:rPr dirty="0" spc="85"/>
              <a:t>popular</a:t>
            </a:r>
            <a:r>
              <a:rPr dirty="0" spc="345"/>
              <a:t> </a:t>
            </a:r>
            <a:r>
              <a:rPr dirty="0" spc="120"/>
              <a:t>JavaScript</a:t>
            </a:r>
            <a:r>
              <a:rPr dirty="0" spc="345"/>
              <a:t> </a:t>
            </a:r>
            <a:r>
              <a:rPr dirty="0" spc="55"/>
              <a:t>library</a:t>
            </a:r>
            <a:r>
              <a:rPr dirty="0" spc="350"/>
              <a:t> </a:t>
            </a:r>
            <a:r>
              <a:rPr dirty="0"/>
              <a:t>for</a:t>
            </a:r>
            <a:r>
              <a:rPr dirty="0" spc="345"/>
              <a:t> </a:t>
            </a:r>
            <a:r>
              <a:rPr dirty="0" spc="80"/>
              <a:t>building</a:t>
            </a:r>
            <a:r>
              <a:rPr dirty="0" spc="345"/>
              <a:t> </a:t>
            </a:r>
            <a:r>
              <a:rPr dirty="0" spc="90"/>
              <a:t>user</a:t>
            </a:r>
            <a:r>
              <a:rPr dirty="0" spc="345"/>
              <a:t> </a:t>
            </a:r>
            <a:r>
              <a:rPr dirty="0" spc="70"/>
              <a:t>interfaces</a:t>
            </a:r>
            <a:r>
              <a:rPr dirty="0" spc="355"/>
              <a:t> </a:t>
            </a:r>
            <a:r>
              <a:rPr dirty="0" spc="-10"/>
              <a:t>(UIs). </a:t>
            </a:r>
            <a:r>
              <a:rPr dirty="0" spc="60"/>
              <a:t>Developed</a:t>
            </a:r>
            <a:r>
              <a:rPr dirty="0" spc="95"/>
              <a:t>  </a:t>
            </a:r>
            <a:r>
              <a:rPr dirty="0" spc="110"/>
              <a:t>and</a:t>
            </a:r>
            <a:r>
              <a:rPr dirty="0" spc="95"/>
              <a:t>  </a:t>
            </a:r>
            <a:r>
              <a:rPr dirty="0" spc="85"/>
              <a:t>maintained</a:t>
            </a:r>
            <a:r>
              <a:rPr dirty="0" spc="95"/>
              <a:t>  </a:t>
            </a:r>
            <a:r>
              <a:rPr dirty="0" spc="80"/>
              <a:t>by</a:t>
            </a:r>
            <a:r>
              <a:rPr dirty="0" spc="100"/>
              <a:t>  </a:t>
            </a:r>
            <a:r>
              <a:rPr dirty="0" spc="95"/>
              <a:t>Facebook,</a:t>
            </a:r>
            <a:r>
              <a:rPr dirty="0" spc="100"/>
              <a:t>  </a:t>
            </a:r>
            <a:r>
              <a:rPr dirty="0" spc="90"/>
              <a:t>React</a:t>
            </a:r>
            <a:r>
              <a:rPr dirty="0" spc="95"/>
              <a:t>  </a:t>
            </a:r>
            <a:r>
              <a:rPr dirty="0" spc="80"/>
              <a:t>is</a:t>
            </a:r>
            <a:r>
              <a:rPr dirty="0" spc="100"/>
              <a:t>  </a:t>
            </a:r>
            <a:r>
              <a:rPr dirty="0"/>
              <a:t>widely</a:t>
            </a:r>
            <a:r>
              <a:rPr dirty="0" spc="95"/>
              <a:t>  </a:t>
            </a:r>
            <a:r>
              <a:rPr dirty="0" spc="105"/>
              <a:t>used</a:t>
            </a:r>
            <a:r>
              <a:rPr dirty="0" spc="95"/>
              <a:t>  </a:t>
            </a:r>
            <a:r>
              <a:rPr dirty="0"/>
              <a:t>for</a:t>
            </a:r>
            <a:r>
              <a:rPr dirty="0" spc="100"/>
              <a:t>  </a:t>
            </a:r>
            <a:r>
              <a:rPr dirty="0" spc="70"/>
              <a:t>creating</a:t>
            </a:r>
            <a:r>
              <a:rPr dirty="0" spc="95"/>
              <a:t>  </a:t>
            </a:r>
            <a:r>
              <a:rPr dirty="0" spc="105"/>
              <a:t>dynamic,</a:t>
            </a:r>
            <a:r>
              <a:rPr dirty="0" spc="100"/>
              <a:t>  </a:t>
            </a:r>
            <a:r>
              <a:rPr dirty="0" spc="70"/>
              <a:t>interactive,</a:t>
            </a:r>
            <a:r>
              <a:rPr dirty="0" spc="100"/>
              <a:t>  </a:t>
            </a:r>
            <a:r>
              <a:rPr dirty="0" spc="114"/>
              <a:t>and</a:t>
            </a:r>
            <a:r>
              <a:rPr dirty="0" spc="100"/>
              <a:t>  </a:t>
            </a:r>
            <a:r>
              <a:rPr dirty="0" spc="75"/>
              <a:t>reusable</a:t>
            </a:r>
            <a:r>
              <a:rPr dirty="0" spc="95"/>
              <a:t>  </a:t>
            </a:r>
            <a:r>
              <a:rPr dirty="0" spc="60"/>
              <a:t>UI </a:t>
            </a:r>
            <a:r>
              <a:rPr dirty="0" spc="85"/>
              <a:t>components.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85">
                <a:solidFill>
                  <a:srgbClr val="D25B5B"/>
                </a:solidFill>
              </a:rPr>
              <a:t>Frontend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8735" rIns="0" bIns="0" rtlCol="0" vert="horz">
            <a:spAutoFit/>
          </a:bodyPr>
          <a:lstStyle/>
          <a:p>
            <a:pPr algn="just" marL="12700" marR="6985">
              <a:lnSpc>
                <a:spcPts val="1500"/>
              </a:lnSpc>
              <a:spcBef>
                <a:spcPts val="305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HTML:</a:t>
            </a:r>
            <a:r>
              <a:rPr dirty="0" spc="30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HTML</a:t>
            </a:r>
            <a:r>
              <a:rPr dirty="0" spc="305"/>
              <a:t> </a:t>
            </a:r>
            <a:r>
              <a:rPr dirty="0" spc="80"/>
              <a:t>which</a:t>
            </a:r>
            <a:r>
              <a:rPr dirty="0" spc="305"/>
              <a:t> </a:t>
            </a:r>
            <a:r>
              <a:rPr dirty="0" spc="100"/>
              <a:t>stands</a:t>
            </a:r>
            <a:r>
              <a:rPr dirty="0" spc="305"/>
              <a:t> </a:t>
            </a:r>
            <a:r>
              <a:rPr dirty="0"/>
              <a:t>for</a:t>
            </a:r>
            <a:r>
              <a:rPr dirty="0" spc="300"/>
              <a:t> </a:t>
            </a:r>
            <a:r>
              <a:rPr dirty="0" spc="70"/>
              <a:t>Hyper</a:t>
            </a:r>
            <a:r>
              <a:rPr dirty="0" spc="300"/>
              <a:t> </a:t>
            </a:r>
            <a:r>
              <a:rPr dirty="0" spc="55"/>
              <a:t>Text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100"/>
              <a:t>Language,</a:t>
            </a:r>
            <a:r>
              <a:rPr dirty="0" spc="300"/>
              <a:t> </a:t>
            </a:r>
            <a:r>
              <a:rPr dirty="0" spc="75"/>
              <a:t>is</a:t>
            </a:r>
            <a:r>
              <a:rPr dirty="0" spc="305"/>
              <a:t> </a:t>
            </a:r>
            <a:r>
              <a:rPr dirty="0" spc="75"/>
              <a:t>the</a:t>
            </a:r>
            <a:r>
              <a:rPr dirty="0" spc="305"/>
              <a:t> </a:t>
            </a:r>
            <a:r>
              <a:rPr dirty="0" spc="90"/>
              <a:t>standard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90"/>
              <a:t>language</a:t>
            </a:r>
            <a:r>
              <a:rPr dirty="0" spc="305"/>
              <a:t> </a:t>
            </a:r>
            <a:r>
              <a:rPr dirty="0" spc="105"/>
              <a:t>used</a:t>
            </a:r>
            <a:r>
              <a:rPr dirty="0" spc="300"/>
              <a:t> </a:t>
            </a:r>
            <a:r>
              <a:rPr dirty="0"/>
              <a:t>to</a:t>
            </a:r>
            <a:r>
              <a:rPr dirty="0" spc="310"/>
              <a:t> </a:t>
            </a:r>
            <a:r>
              <a:rPr dirty="0" spc="60"/>
              <a:t>create</a:t>
            </a:r>
            <a:r>
              <a:rPr dirty="0" spc="310"/>
              <a:t> </a:t>
            </a:r>
            <a:r>
              <a:rPr dirty="0" spc="-25"/>
              <a:t>web </a:t>
            </a:r>
            <a:r>
              <a:rPr dirty="0" spc="100"/>
              <a:t>pages.</a:t>
            </a:r>
            <a:r>
              <a:rPr dirty="0" spc="120"/>
              <a:t> </a:t>
            </a:r>
            <a:r>
              <a:rPr dirty="0" spc="50"/>
              <a:t>It</a:t>
            </a:r>
            <a:r>
              <a:rPr dirty="0" spc="13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80"/>
              <a:t>foundation</a:t>
            </a:r>
            <a:r>
              <a:rPr dirty="0" spc="145"/>
              <a:t> </a:t>
            </a:r>
            <a:r>
              <a:rPr dirty="0"/>
              <a:t>of</a:t>
            </a:r>
            <a:r>
              <a:rPr dirty="0" spc="160"/>
              <a:t> </a:t>
            </a:r>
            <a:r>
              <a:rPr dirty="0" spc="50"/>
              <a:t>web</a:t>
            </a:r>
            <a:r>
              <a:rPr dirty="0" spc="125"/>
              <a:t> </a:t>
            </a:r>
            <a:r>
              <a:rPr dirty="0" spc="65"/>
              <a:t>development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4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110"/>
              <a:t>used</a:t>
            </a:r>
            <a:r>
              <a:rPr dirty="0" spc="114"/>
              <a:t> </a:t>
            </a:r>
            <a:r>
              <a:rPr dirty="0"/>
              <a:t>to</a:t>
            </a:r>
            <a:r>
              <a:rPr dirty="0" spc="170"/>
              <a:t> </a:t>
            </a:r>
            <a:r>
              <a:rPr dirty="0" spc="90"/>
              <a:t>structure</a:t>
            </a:r>
            <a:r>
              <a:rPr dirty="0" spc="140"/>
              <a:t> </a:t>
            </a:r>
            <a:r>
              <a:rPr dirty="0" spc="80"/>
              <a:t>content</a:t>
            </a:r>
            <a:r>
              <a:rPr dirty="0" spc="150"/>
              <a:t> </a:t>
            </a:r>
            <a:r>
              <a:rPr dirty="0" spc="90"/>
              <a:t>on</a:t>
            </a:r>
            <a:r>
              <a:rPr dirty="0" spc="150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50"/>
              <a:t>World</a:t>
            </a:r>
            <a:r>
              <a:rPr dirty="0" spc="160"/>
              <a:t> </a:t>
            </a:r>
            <a:r>
              <a:rPr dirty="0" spc="50"/>
              <a:t>Wide</a:t>
            </a:r>
            <a:r>
              <a:rPr dirty="0" spc="145"/>
              <a:t> </a:t>
            </a:r>
            <a:r>
              <a:rPr dirty="0" spc="70"/>
              <a:t>Web.</a:t>
            </a:r>
          </a:p>
          <a:p>
            <a:pPr algn="just" marL="12700" marR="5715">
              <a:lnSpc>
                <a:spcPct val="90100"/>
              </a:lnSpc>
              <a:spcBef>
                <a:spcPts val="980"/>
              </a:spcBef>
            </a:pPr>
            <a:r>
              <a:rPr dirty="0" sz="1800" spc="225" b="1">
                <a:solidFill>
                  <a:srgbClr val="D25B5B"/>
                </a:solidFill>
                <a:latin typeface="Cambria"/>
                <a:cs typeface="Cambria"/>
              </a:rPr>
              <a:t>CSS:</a:t>
            </a:r>
            <a:r>
              <a:rPr dirty="0" sz="1800" spc="31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z="1800" spc="245" b="1">
                <a:latin typeface="Cambria"/>
                <a:cs typeface="Cambria"/>
              </a:rPr>
              <a:t>CSS,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which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stands</a:t>
            </a:r>
            <a:r>
              <a:rPr dirty="0" sz="1800" spc="325" b="1">
                <a:latin typeface="Cambria"/>
                <a:cs typeface="Cambria"/>
              </a:rPr>
              <a:t> </a:t>
            </a:r>
            <a:r>
              <a:rPr dirty="0" sz="1800" spc="55" b="1">
                <a:latin typeface="Cambria"/>
                <a:cs typeface="Cambria"/>
              </a:rPr>
              <a:t>for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120" b="1">
                <a:latin typeface="Cambria"/>
                <a:cs typeface="Cambria"/>
              </a:rPr>
              <a:t>Cascading</a:t>
            </a:r>
            <a:r>
              <a:rPr dirty="0" sz="1800" spc="320" b="1">
                <a:latin typeface="Cambria"/>
                <a:cs typeface="Cambria"/>
              </a:rPr>
              <a:t> </a:t>
            </a:r>
            <a:r>
              <a:rPr dirty="0" sz="1800" spc="140" b="1">
                <a:latin typeface="Cambria"/>
                <a:cs typeface="Cambria"/>
              </a:rPr>
              <a:t>Style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150" b="1">
                <a:latin typeface="Cambria"/>
                <a:cs typeface="Cambria"/>
              </a:rPr>
              <a:t>Sheets,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310" b="1">
                <a:latin typeface="Cambria"/>
                <a:cs typeface="Cambria"/>
              </a:rPr>
              <a:t> </a:t>
            </a:r>
            <a:r>
              <a:rPr dirty="0" sz="1800" spc="110" b="1">
                <a:latin typeface="Cambria"/>
                <a:cs typeface="Cambria"/>
              </a:rPr>
              <a:t>style</a:t>
            </a:r>
            <a:r>
              <a:rPr dirty="0" sz="1800" spc="320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sheet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language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used</a:t>
            </a:r>
            <a:r>
              <a:rPr dirty="0" sz="1800" spc="320" b="1">
                <a:latin typeface="Cambria"/>
                <a:cs typeface="Cambria"/>
              </a:rPr>
              <a:t> </a:t>
            </a:r>
            <a:r>
              <a:rPr dirty="0" sz="1800" spc="30" b="1">
                <a:latin typeface="Cambria"/>
                <a:cs typeface="Cambria"/>
              </a:rPr>
              <a:t>for </a:t>
            </a:r>
            <a:r>
              <a:rPr dirty="0" sz="1800" spc="80" b="1">
                <a:latin typeface="Cambria"/>
                <a:cs typeface="Cambria"/>
              </a:rPr>
              <a:t>describing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135" b="1">
                <a:latin typeface="Cambria"/>
                <a:cs typeface="Cambria"/>
              </a:rPr>
              <a:t>the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visual</a:t>
            </a:r>
            <a:r>
              <a:rPr dirty="0" sz="1800" spc="400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presentation</a:t>
            </a:r>
            <a:r>
              <a:rPr dirty="0" sz="1800" spc="400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of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400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pages</a:t>
            </a:r>
            <a:r>
              <a:rPr dirty="0" sz="1800" spc="40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written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in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145" b="1">
                <a:latin typeface="Cambria"/>
                <a:cs typeface="Cambria"/>
              </a:rPr>
              <a:t>HTML</a:t>
            </a:r>
            <a:r>
              <a:rPr dirty="0" sz="1800" spc="390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or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190" b="1">
                <a:latin typeface="Cambria"/>
                <a:cs typeface="Cambria"/>
              </a:rPr>
              <a:t>XML.</a:t>
            </a:r>
            <a:r>
              <a:rPr dirty="0" sz="1800" spc="395" b="1">
                <a:latin typeface="Cambria"/>
                <a:cs typeface="Cambria"/>
              </a:rPr>
              <a:t> </a:t>
            </a:r>
            <a:r>
              <a:rPr dirty="0" sz="1800" spc="265" b="1">
                <a:latin typeface="Cambria"/>
                <a:cs typeface="Cambria"/>
              </a:rPr>
              <a:t>CSS</a:t>
            </a:r>
            <a:r>
              <a:rPr dirty="0" sz="1800" spc="390" b="1">
                <a:latin typeface="Cambria"/>
                <a:cs typeface="Cambria"/>
              </a:rPr>
              <a:t> </a:t>
            </a:r>
            <a:r>
              <a:rPr dirty="0" sz="1800" spc="50" b="1">
                <a:latin typeface="Cambria"/>
                <a:cs typeface="Cambria"/>
              </a:rPr>
              <a:t>allows </a:t>
            </a:r>
            <a:r>
              <a:rPr dirty="0" sz="1800" spc="114" b="1">
                <a:latin typeface="Cambria"/>
                <a:cs typeface="Cambria"/>
              </a:rPr>
              <a:t>you</a:t>
            </a:r>
            <a:r>
              <a:rPr dirty="0" sz="1800" spc="220" b="1">
                <a:latin typeface="Cambria"/>
                <a:cs typeface="Cambria"/>
              </a:rPr>
              <a:t> </a:t>
            </a:r>
            <a:r>
              <a:rPr dirty="0" sz="1800" spc="120" b="1">
                <a:latin typeface="Cambria"/>
                <a:cs typeface="Cambria"/>
              </a:rPr>
              <a:t>to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control</a:t>
            </a:r>
            <a:r>
              <a:rPr dirty="0" sz="1800" spc="235" b="1">
                <a:latin typeface="Cambria"/>
                <a:cs typeface="Cambria"/>
              </a:rPr>
              <a:t> </a:t>
            </a:r>
            <a:r>
              <a:rPr dirty="0" sz="1800" spc="130" b="1">
                <a:latin typeface="Cambria"/>
                <a:cs typeface="Cambria"/>
              </a:rPr>
              <a:t>the</a:t>
            </a:r>
            <a:r>
              <a:rPr dirty="0" sz="1800" spc="235" b="1">
                <a:latin typeface="Cambria"/>
                <a:cs typeface="Cambria"/>
              </a:rPr>
              <a:t> </a:t>
            </a:r>
            <a:r>
              <a:rPr dirty="0" sz="1800" spc="120" b="1">
                <a:latin typeface="Cambria"/>
                <a:cs typeface="Cambria"/>
              </a:rPr>
              <a:t>layout,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design,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235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formatting</a:t>
            </a:r>
            <a:r>
              <a:rPr dirty="0" sz="1800" spc="250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of</a:t>
            </a:r>
            <a:r>
              <a:rPr dirty="0" sz="1800" spc="235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235" b="1">
                <a:latin typeface="Cambria"/>
                <a:cs typeface="Cambria"/>
              </a:rPr>
              <a:t> </a:t>
            </a:r>
            <a:r>
              <a:rPr dirty="0" sz="1800" spc="130" b="1">
                <a:latin typeface="Cambria"/>
                <a:cs typeface="Cambria"/>
              </a:rPr>
              <a:t>content.</a:t>
            </a:r>
            <a:endParaRPr sz="1800">
              <a:latin typeface="Cambria"/>
              <a:cs typeface="Cambria"/>
            </a:endParaRPr>
          </a:p>
          <a:p>
            <a:pPr algn="just" marL="12700" marR="5080">
              <a:lnSpc>
                <a:spcPts val="1510"/>
              </a:lnSpc>
              <a:spcBef>
                <a:spcPts val="1025"/>
              </a:spcBef>
            </a:pPr>
            <a:r>
              <a:rPr dirty="0" spc="70" b="1">
                <a:solidFill>
                  <a:srgbClr val="D25B5B"/>
                </a:solidFill>
                <a:latin typeface="Cambria"/>
                <a:cs typeface="Cambria"/>
              </a:rPr>
              <a:t>Bootstrap:</a:t>
            </a:r>
            <a:r>
              <a:rPr dirty="0" spc="32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80"/>
              <a:t>Bootstrap</a:t>
            </a:r>
            <a:r>
              <a:rPr dirty="0" spc="330"/>
              <a:t> </a:t>
            </a:r>
            <a:r>
              <a:rPr dirty="0" spc="75"/>
              <a:t>is</a:t>
            </a:r>
            <a:r>
              <a:rPr dirty="0" spc="325"/>
              <a:t> </a:t>
            </a:r>
            <a:r>
              <a:rPr dirty="0" spc="120"/>
              <a:t>a</a:t>
            </a:r>
            <a:r>
              <a:rPr dirty="0" spc="330"/>
              <a:t> </a:t>
            </a:r>
            <a:r>
              <a:rPr dirty="0" spc="85"/>
              <a:t>popular</a:t>
            </a:r>
            <a:r>
              <a:rPr dirty="0" spc="310"/>
              <a:t> </a:t>
            </a:r>
            <a:r>
              <a:rPr dirty="0" spc="60"/>
              <a:t>front-</a:t>
            </a:r>
            <a:r>
              <a:rPr dirty="0" spc="85"/>
              <a:t>end</a:t>
            </a:r>
            <a:r>
              <a:rPr dirty="0" spc="325"/>
              <a:t> </a:t>
            </a:r>
            <a:r>
              <a:rPr dirty="0" spc="60"/>
              <a:t>framework</a:t>
            </a:r>
            <a:r>
              <a:rPr dirty="0" spc="330"/>
              <a:t> </a:t>
            </a:r>
            <a:r>
              <a:rPr dirty="0"/>
              <a:t>for</a:t>
            </a:r>
            <a:r>
              <a:rPr dirty="0" spc="315"/>
              <a:t> </a:t>
            </a:r>
            <a:r>
              <a:rPr dirty="0" spc="80"/>
              <a:t>building</a:t>
            </a:r>
            <a:r>
              <a:rPr dirty="0" spc="305"/>
              <a:t> </a:t>
            </a:r>
            <a:r>
              <a:rPr dirty="0" spc="65"/>
              <a:t>responsive</a:t>
            </a:r>
            <a:r>
              <a:rPr dirty="0" spc="345"/>
              <a:t> </a:t>
            </a:r>
            <a:r>
              <a:rPr dirty="0" spc="110"/>
              <a:t>and</a:t>
            </a:r>
            <a:r>
              <a:rPr dirty="0" spc="335"/>
              <a:t> </a:t>
            </a:r>
            <a:r>
              <a:rPr dirty="0" spc="70"/>
              <a:t>mobile-</a:t>
            </a:r>
            <a:r>
              <a:rPr dirty="0" spc="50"/>
              <a:t>first</a:t>
            </a:r>
            <a:r>
              <a:rPr dirty="0" spc="320"/>
              <a:t> </a:t>
            </a:r>
            <a:r>
              <a:rPr dirty="0"/>
              <a:t>web</a:t>
            </a:r>
            <a:r>
              <a:rPr dirty="0" spc="315"/>
              <a:t> </a:t>
            </a:r>
            <a:r>
              <a:rPr dirty="0" spc="85"/>
              <a:t>applications.</a:t>
            </a:r>
            <a:r>
              <a:rPr dirty="0" spc="305"/>
              <a:t> </a:t>
            </a:r>
            <a:r>
              <a:rPr dirty="0" spc="40"/>
              <a:t>It </a:t>
            </a:r>
            <a:r>
              <a:rPr dirty="0" spc="55"/>
              <a:t>provides</a:t>
            </a:r>
            <a:r>
              <a:rPr dirty="0" spc="180"/>
              <a:t> </a:t>
            </a:r>
            <a:r>
              <a:rPr dirty="0" spc="120"/>
              <a:t>a</a:t>
            </a:r>
            <a:r>
              <a:rPr dirty="0" spc="175"/>
              <a:t> </a:t>
            </a:r>
            <a:r>
              <a:rPr dirty="0" spc="70"/>
              <a:t>set</a:t>
            </a:r>
            <a:r>
              <a:rPr dirty="0" spc="175"/>
              <a:t> </a:t>
            </a:r>
            <a:r>
              <a:rPr dirty="0"/>
              <a:t>of</a:t>
            </a:r>
            <a:r>
              <a:rPr dirty="0" spc="195"/>
              <a:t> </a:t>
            </a:r>
            <a:r>
              <a:rPr dirty="0" spc="60"/>
              <a:t>pre-</a:t>
            </a:r>
            <a:r>
              <a:rPr dirty="0" spc="70"/>
              <a:t>designed</a:t>
            </a:r>
            <a:r>
              <a:rPr dirty="0" spc="190"/>
              <a:t> </a:t>
            </a:r>
            <a:r>
              <a:rPr dirty="0" spc="110"/>
              <a:t>HTML,</a:t>
            </a:r>
            <a:r>
              <a:rPr dirty="0" spc="165"/>
              <a:t> </a:t>
            </a:r>
            <a:r>
              <a:rPr dirty="0" spc="204"/>
              <a:t>CSS,</a:t>
            </a:r>
            <a:r>
              <a:rPr dirty="0" spc="170"/>
              <a:t> </a:t>
            </a:r>
            <a:r>
              <a:rPr dirty="0" spc="114"/>
              <a:t>and</a:t>
            </a:r>
            <a:r>
              <a:rPr dirty="0" spc="185"/>
              <a:t> </a:t>
            </a:r>
            <a:r>
              <a:rPr dirty="0" spc="120"/>
              <a:t>JavaScript</a:t>
            </a:r>
            <a:r>
              <a:rPr dirty="0" spc="170"/>
              <a:t> </a:t>
            </a:r>
            <a:r>
              <a:rPr dirty="0" spc="95"/>
              <a:t>components,</a:t>
            </a:r>
            <a:r>
              <a:rPr dirty="0" spc="190"/>
              <a:t> </a:t>
            </a:r>
            <a:r>
              <a:rPr dirty="0" spc="80"/>
              <a:t>along</a:t>
            </a:r>
            <a:r>
              <a:rPr dirty="0" spc="170"/>
              <a:t> </a:t>
            </a:r>
            <a:r>
              <a:rPr dirty="0" spc="55"/>
              <a:t>with</a:t>
            </a:r>
            <a:r>
              <a:rPr dirty="0" spc="175"/>
              <a:t> </a:t>
            </a:r>
            <a:r>
              <a:rPr dirty="0" spc="120"/>
              <a:t>a</a:t>
            </a:r>
            <a:r>
              <a:rPr dirty="0" spc="204"/>
              <a:t> </a:t>
            </a:r>
            <a:r>
              <a:rPr dirty="0" spc="50"/>
              <a:t>grid</a:t>
            </a:r>
            <a:r>
              <a:rPr dirty="0" spc="180"/>
              <a:t> </a:t>
            </a:r>
            <a:r>
              <a:rPr dirty="0" spc="85"/>
              <a:t>system</a:t>
            </a:r>
            <a:r>
              <a:rPr dirty="0" spc="180"/>
              <a:t> </a:t>
            </a:r>
            <a:r>
              <a:rPr dirty="0" spc="110"/>
              <a:t>and</a:t>
            </a:r>
            <a:r>
              <a:rPr dirty="0" spc="180"/>
              <a:t> </a:t>
            </a:r>
            <a:r>
              <a:rPr dirty="0" spc="75"/>
              <a:t>various</a:t>
            </a:r>
            <a:r>
              <a:rPr dirty="0" spc="180"/>
              <a:t> </a:t>
            </a:r>
            <a:r>
              <a:rPr dirty="0" spc="65"/>
              <a:t>utilities, </a:t>
            </a:r>
            <a:r>
              <a:rPr dirty="0"/>
              <a:t>to</a:t>
            </a:r>
            <a:r>
              <a:rPr dirty="0" spc="185"/>
              <a:t> </a:t>
            </a:r>
            <a:r>
              <a:rPr dirty="0" spc="80"/>
              <a:t>help</a:t>
            </a:r>
            <a:r>
              <a:rPr dirty="0" spc="145"/>
              <a:t> </a:t>
            </a:r>
            <a:r>
              <a:rPr dirty="0" spc="55"/>
              <a:t>developers</a:t>
            </a:r>
            <a:r>
              <a:rPr dirty="0" spc="155"/>
              <a:t> </a:t>
            </a:r>
            <a:r>
              <a:rPr dirty="0" spc="60"/>
              <a:t>create</a:t>
            </a:r>
            <a:r>
              <a:rPr dirty="0" spc="165"/>
              <a:t> </a:t>
            </a:r>
            <a:r>
              <a:rPr dirty="0" spc="75"/>
              <a:t>modern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55"/>
              <a:t> </a:t>
            </a:r>
            <a:r>
              <a:rPr dirty="0" spc="75"/>
              <a:t>visually</a:t>
            </a:r>
            <a:r>
              <a:rPr dirty="0" spc="150"/>
              <a:t> </a:t>
            </a:r>
            <a:r>
              <a:rPr dirty="0" spc="80"/>
              <a:t>appealing</a:t>
            </a:r>
            <a:r>
              <a:rPr dirty="0" spc="125"/>
              <a:t> </a:t>
            </a:r>
            <a:r>
              <a:rPr dirty="0"/>
              <a:t>web</a:t>
            </a:r>
            <a:r>
              <a:rPr dirty="0" spc="145"/>
              <a:t> </a:t>
            </a:r>
            <a:r>
              <a:rPr dirty="0" spc="70"/>
              <a:t>interfaces</a:t>
            </a:r>
            <a:r>
              <a:rPr dirty="0" spc="145"/>
              <a:t> </a:t>
            </a:r>
            <a:r>
              <a:rPr dirty="0" spc="80"/>
              <a:t>quickly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60"/>
              <a:t> </a:t>
            </a:r>
            <a:r>
              <a:rPr dirty="0" spc="50"/>
              <a:t>efficiently.</a:t>
            </a:r>
          </a:p>
          <a:p>
            <a:pPr algn="just" marL="12700" marR="5080">
              <a:lnSpc>
                <a:spcPct val="90000"/>
              </a:lnSpc>
              <a:spcBef>
                <a:spcPts val="990"/>
              </a:spcBef>
            </a:pPr>
            <a:r>
              <a:rPr dirty="0" spc="120" b="1">
                <a:solidFill>
                  <a:srgbClr val="D25B5B"/>
                </a:solidFill>
                <a:latin typeface="Cambria"/>
                <a:cs typeface="Cambria"/>
              </a:rPr>
              <a:t>JavaScript:</a:t>
            </a:r>
            <a:r>
              <a:rPr dirty="0" spc="45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20"/>
              <a:t>JavaScript</a:t>
            </a:r>
            <a:r>
              <a:rPr dirty="0" spc="459"/>
              <a:t> </a:t>
            </a:r>
            <a:r>
              <a:rPr dirty="0" spc="75"/>
              <a:t>is</a:t>
            </a:r>
            <a:r>
              <a:rPr dirty="0" spc="465"/>
              <a:t> </a:t>
            </a:r>
            <a:r>
              <a:rPr dirty="0" spc="120"/>
              <a:t>a</a:t>
            </a:r>
            <a:r>
              <a:rPr dirty="0" spc="470"/>
              <a:t> </a:t>
            </a:r>
            <a:r>
              <a:rPr dirty="0" spc="55"/>
              <a:t>versatile</a:t>
            </a:r>
            <a:r>
              <a:rPr dirty="0" spc="484"/>
              <a:t> </a:t>
            </a:r>
            <a:r>
              <a:rPr dirty="0" spc="110"/>
              <a:t>and</a:t>
            </a:r>
            <a:r>
              <a:rPr dirty="0" spc="459"/>
              <a:t> </a:t>
            </a:r>
            <a:r>
              <a:rPr dirty="0" spc="45"/>
              <a:t>widely-</a:t>
            </a:r>
            <a:r>
              <a:rPr dirty="0" spc="100"/>
              <a:t>used</a:t>
            </a:r>
            <a:r>
              <a:rPr dirty="0" spc="459"/>
              <a:t> </a:t>
            </a:r>
            <a:r>
              <a:rPr dirty="0" spc="75"/>
              <a:t>programming</a:t>
            </a:r>
            <a:r>
              <a:rPr dirty="0" spc="445"/>
              <a:t> </a:t>
            </a:r>
            <a:r>
              <a:rPr dirty="0" spc="90"/>
              <a:t>language</a:t>
            </a:r>
            <a:r>
              <a:rPr dirty="0" spc="465"/>
              <a:t> </a:t>
            </a:r>
            <a:r>
              <a:rPr dirty="0" spc="60"/>
              <a:t>primarily</a:t>
            </a:r>
            <a:r>
              <a:rPr dirty="0" spc="465"/>
              <a:t> </a:t>
            </a:r>
            <a:r>
              <a:rPr dirty="0" spc="80"/>
              <a:t>known</a:t>
            </a:r>
            <a:r>
              <a:rPr dirty="0" spc="465"/>
              <a:t> </a:t>
            </a:r>
            <a:r>
              <a:rPr dirty="0"/>
              <a:t>for</a:t>
            </a:r>
            <a:r>
              <a:rPr dirty="0" spc="459"/>
              <a:t> </a:t>
            </a:r>
            <a:r>
              <a:rPr dirty="0" spc="65"/>
              <a:t>its</a:t>
            </a:r>
            <a:r>
              <a:rPr dirty="0" spc="465"/>
              <a:t> </a:t>
            </a:r>
            <a:r>
              <a:rPr dirty="0"/>
              <a:t>role</a:t>
            </a:r>
            <a:r>
              <a:rPr dirty="0" spc="484"/>
              <a:t> </a:t>
            </a:r>
            <a:r>
              <a:rPr dirty="0" spc="75"/>
              <a:t>in</a:t>
            </a:r>
            <a:r>
              <a:rPr dirty="0" spc="465"/>
              <a:t> </a:t>
            </a:r>
            <a:r>
              <a:rPr dirty="0" spc="-25"/>
              <a:t>web </a:t>
            </a:r>
            <a:r>
              <a:rPr dirty="0" spc="70"/>
              <a:t>development.</a:t>
            </a:r>
            <a:r>
              <a:rPr dirty="0" spc="330"/>
              <a:t> </a:t>
            </a:r>
            <a:r>
              <a:rPr dirty="0" spc="50"/>
              <a:t>It</a:t>
            </a:r>
            <a:r>
              <a:rPr dirty="0" spc="350"/>
              <a:t> </a:t>
            </a:r>
            <a:r>
              <a:rPr dirty="0" spc="60"/>
              <a:t>allows</a:t>
            </a:r>
            <a:r>
              <a:rPr dirty="0" spc="355"/>
              <a:t> </a:t>
            </a:r>
            <a:r>
              <a:rPr dirty="0" spc="85"/>
              <a:t>you</a:t>
            </a:r>
            <a:r>
              <a:rPr dirty="0" spc="350"/>
              <a:t> </a:t>
            </a:r>
            <a:r>
              <a:rPr dirty="0"/>
              <a:t>to</a:t>
            </a:r>
            <a:r>
              <a:rPr dirty="0" spc="360"/>
              <a:t> </a:t>
            </a:r>
            <a:r>
              <a:rPr dirty="0" spc="65"/>
              <a:t>create</a:t>
            </a:r>
            <a:r>
              <a:rPr dirty="0" spc="370"/>
              <a:t> </a:t>
            </a:r>
            <a:r>
              <a:rPr dirty="0" spc="60"/>
              <a:t>interactive</a:t>
            </a:r>
            <a:r>
              <a:rPr dirty="0" spc="365"/>
              <a:t> </a:t>
            </a:r>
            <a:r>
              <a:rPr dirty="0" spc="110"/>
              <a:t>and</a:t>
            </a:r>
            <a:r>
              <a:rPr dirty="0" spc="345"/>
              <a:t> </a:t>
            </a:r>
            <a:r>
              <a:rPr dirty="0" spc="95"/>
              <a:t>dynamic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45"/>
              <a:t> </a:t>
            </a:r>
            <a:r>
              <a:rPr dirty="0" spc="95"/>
              <a:t>pages,</a:t>
            </a:r>
            <a:r>
              <a:rPr dirty="0" spc="350"/>
              <a:t> </a:t>
            </a:r>
            <a:r>
              <a:rPr dirty="0" spc="85"/>
              <a:t>build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50"/>
              <a:t> </a:t>
            </a:r>
            <a:r>
              <a:rPr dirty="0" spc="85"/>
              <a:t>applications,</a:t>
            </a:r>
            <a:r>
              <a:rPr dirty="0" spc="345"/>
              <a:t> </a:t>
            </a:r>
            <a:r>
              <a:rPr dirty="0" spc="114"/>
              <a:t>and</a:t>
            </a:r>
            <a:r>
              <a:rPr dirty="0" spc="355"/>
              <a:t> </a:t>
            </a:r>
            <a:r>
              <a:rPr dirty="0" spc="100"/>
              <a:t>enhance</a:t>
            </a:r>
            <a:r>
              <a:rPr dirty="0" spc="355"/>
              <a:t> </a:t>
            </a:r>
            <a:r>
              <a:rPr dirty="0" spc="70"/>
              <a:t>user </a:t>
            </a:r>
            <a:r>
              <a:rPr dirty="0" spc="50"/>
              <a:t>experiences</a:t>
            </a:r>
            <a:r>
              <a:rPr dirty="0" spc="50">
                <a:solidFill>
                  <a:srgbClr val="374151"/>
                </a:solidFill>
                <a:latin typeface="Arial"/>
                <a:cs typeface="Arial"/>
              </a:rPr>
              <a:t>.</a:t>
            </a:r>
          </a:p>
          <a:p>
            <a:pPr algn="just" marL="12700" marR="7620">
              <a:lnSpc>
                <a:spcPts val="1510"/>
              </a:lnSpc>
              <a:spcBef>
                <a:spcPts val="1019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React:</a:t>
            </a:r>
            <a:r>
              <a:rPr dirty="0" spc="36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React,</a:t>
            </a:r>
            <a:r>
              <a:rPr dirty="0" spc="340"/>
              <a:t> </a:t>
            </a:r>
            <a:r>
              <a:rPr dirty="0" spc="80"/>
              <a:t>also</a:t>
            </a:r>
            <a:r>
              <a:rPr dirty="0" spc="355"/>
              <a:t> </a:t>
            </a:r>
            <a:r>
              <a:rPr dirty="0" spc="85"/>
              <a:t>known</a:t>
            </a:r>
            <a:r>
              <a:rPr dirty="0" spc="340"/>
              <a:t> </a:t>
            </a:r>
            <a:r>
              <a:rPr dirty="0" spc="120"/>
              <a:t>as</a:t>
            </a:r>
            <a:r>
              <a:rPr dirty="0" spc="350"/>
              <a:t> </a:t>
            </a:r>
            <a:r>
              <a:rPr dirty="0" spc="95"/>
              <a:t>React.js</a:t>
            </a:r>
            <a:r>
              <a:rPr dirty="0" spc="350"/>
              <a:t> </a:t>
            </a:r>
            <a:r>
              <a:rPr dirty="0"/>
              <a:t>or</a:t>
            </a:r>
            <a:r>
              <a:rPr dirty="0" spc="340"/>
              <a:t> </a:t>
            </a:r>
            <a:r>
              <a:rPr dirty="0" spc="155"/>
              <a:t>ReactJS,</a:t>
            </a:r>
            <a:r>
              <a:rPr dirty="0" spc="340"/>
              <a:t> </a:t>
            </a:r>
            <a:r>
              <a:rPr dirty="0" spc="80"/>
              <a:t>is</a:t>
            </a:r>
            <a:r>
              <a:rPr dirty="0" spc="350"/>
              <a:t> </a:t>
            </a:r>
            <a:r>
              <a:rPr dirty="0" spc="120"/>
              <a:t>a</a:t>
            </a:r>
            <a:r>
              <a:rPr dirty="0" spc="350"/>
              <a:t> </a:t>
            </a:r>
            <a:r>
              <a:rPr dirty="0" spc="85"/>
              <a:t>popular</a:t>
            </a:r>
            <a:r>
              <a:rPr dirty="0" spc="345"/>
              <a:t> </a:t>
            </a:r>
            <a:r>
              <a:rPr dirty="0" spc="120"/>
              <a:t>JavaScript</a:t>
            </a:r>
            <a:r>
              <a:rPr dirty="0" spc="345"/>
              <a:t> </a:t>
            </a:r>
            <a:r>
              <a:rPr dirty="0" spc="55"/>
              <a:t>library</a:t>
            </a:r>
            <a:r>
              <a:rPr dirty="0" spc="350"/>
              <a:t> </a:t>
            </a:r>
            <a:r>
              <a:rPr dirty="0"/>
              <a:t>for</a:t>
            </a:r>
            <a:r>
              <a:rPr dirty="0" spc="345"/>
              <a:t> </a:t>
            </a:r>
            <a:r>
              <a:rPr dirty="0" spc="80"/>
              <a:t>building</a:t>
            </a:r>
            <a:r>
              <a:rPr dirty="0" spc="345"/>
              <a:t> </a:t>
            </a:r>
            <a:r>
              <a:rPr dirty="0" spc="90"/>
              <a:t>user</a:t>
            </a:r>
            <a:r>
              <a:rPr dirty="0" spc="345"/>
              <a:t> </a:t>
            </a:r>
            <a:r>
              <a:rPr dirty="0" spc="70"/>
              <a:t>interfaces</a:t>
            </a:r>
            <a:r>
              <a:rPr dirty="0" spc="355"/>
              <a:t> </a:t>
            </a:r>
            <a:r>
              <a:rPr dirty="0" spc="-10"/>
              <a:t>(UIs). </a:t>
            </a:r>
            <a:r>
              <a:rPr dirty="0" spc="60"/>
              <a:t>Developed</a:t>
            </a:r>
            <a:r>
              <a:rPr dirty="0" spc="95"/>
              <a:t>  </a:t>
            </a:r>
            <a:r>
              <a:rPr dirty="0" spc="110"/>
              <a:t>and</a:t>
            </a:r>
            <a:r>
              <a:rPr dirty="0" spc="95"/>
              <a:t>  </a:t>
            </a:r>
            <a:r>
              <a:rPr dirty="0" spc="85"/>
              <a:t>maintained</a:t>
            </a:r>
            <a:r>
              <a:rPr dirty="0" spc="95"/>
              <a:t>  </a:t>
            </a:r>
            <a:r>
              <a:rPr dirty="0" spc="80"/>
              <a:t>by</a:t>
            </a:r>
            <a:r>
              <a:rPr dirty="0" spc="100"/>
              <a:t>  </a:t>
            </a:r>
            <a:r>
              <a:rPr dirty="0" spc="95"/>
              <a:t>Facebook,</a:t>
            </a:r>
            <a:r>
              <a:rPr dirty="0" spc="100"/>
              <a:t>  </a:t>
            </a:r>
            <a:r>
              <a:rPr dirty="0" spc="90"/>
              <a:t>React</a:t>
            </a:r>
            <a:r>
              <a:rPr dirty="0" spc="95"/>
              <a:t>  </a:t>
            </a:r>
            <a:r>
              <a:rPr dirty="0" spc="80"/>
              <a:t>is</a:t>
            </a:r>
            <a:r>
              <a:rPr dirty="0" spc="100"/>
              <a:t>  </a:t>
            </a:r>
            <a:r>
              <a:rPr dirty="0"/>
              <a:t>widely</a:t>
            </a:r>
            <a:r>
              <a:rPr dirty="0" spc="95"/>
              <a:t>  </a:t>
            </a:r>
            <a:r>
              <a:rPr dirty="0" spc="105"/>
              <a:t>used</a:t>
            </a:r>
            <a:r>
              <a:rPr dirty="0" spc="95"/>
              <a:t>  </a:t>
            </a:r>
            <a:r>
              <a:rPr dirty="0"/>
              <a:t>for</a:t>
            </a:r>
            <a:r>
              <a:rPr dirty="0" spc="100"/>
              <a:t>  </a:t>
            </a:r>
            <a:r>
              <a:rPr dirty="0" spc="70"/>
              <a:t>creating</a:t>
            </a:r>
            <a:r>
              <a:rPr dirty="0" spc="95"/>
              <a:t>  </a:t>
            </a:r>
            <a:r>
              <a:rPr dirty="0" spc="105"/>
              <a:t>dynamic,</a:t>
            </a:r>
            <a:r>
              <a:rPr dirty="0" spc="100"/>
              <a:t>  </a:t>
            </a:r>
            <a:r>
              <a:rPr dirty="0" spc="70"/>
              <a:t>interactive,</a:t>
            </a:r>
            <a:r>
              <a:rPr dirty="0" spc="100"/>
              <a:t>  </a:t>
            </a:r>
            <a:r>
              <a:rPr dirty="0" spc="114"/>
              <a:t>and</a:t>
            </a:r>
            <a:r>
              <a:rPr dirty="0" spc="100"/>
              <a:t>  </a:t>
            </a:r>
            <a:r>
              <a:rPr dirty="0" spc="75"/>
              <a:t>reusable</a:t>
            </a:r>
            <a:r>
              <a:rPr dirty="0" spc="95"/>
              <a:t>  </a:t>
            </a:r>
            <a:r>
              <a:rPr dirty="0" spc="60"/>
              <a:t>UI </a:t>
            </a:r>
            <a:r>
              <a:rPr dirty="0" spc="85"/>
              <a:t>components.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85">
                <a:solidFill>
                  <a:srgbClr val="D25B5B"/>
                </a:solidFill>
              </a:rPr>
              <a:t>Frontend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8735" rIns="0" bIns="0" rtlCol="0" vert="horz">
            <a:spAutoFit/>
          </a:bodyPr>
          <a:lstStyle/>
          <a:p>
            <a:pPr algn="just" marL="12700" marR="6350">
              <a:lnSpc>
                <a:spcPts val="1500"/>
              </a:lnSpc>
              <a:spcBef>
                <a:spcPts val="305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HTML:</a:t>
            </a:r>
            <a:r>
              <a:rPr dirty="0" spc="30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HTML</a:t>
            </a:r>
            <a:r>
              <a:rPr dirty="0" spc="305"/>
              <a:t> </a:t>
            </a:r>
            <a:r>
              <a:rPr dirty="0" spc="80"/>
              <a:t>which</a:t>
            </a:r>
            <a:r>
              <a:rPr dirty="0" spc="305"/>
              <a:t> </a:t>
            </a:r>
            <a:r>
              <a:rPr dirty="0" spc="100"/>
              <a:t>stands</a:t>
            </a:r>
            <a:r>
              <a:rPr dirty="0" spc="305"/>
              <a:t> </a:t>
            </a:r>
            <a:r>
              <a:rPr dirty="0"/>
              <a:t>for</a:t>
            </a:r>
            <a:r>
              <a:rPr dirty="0" spc="300"/>
              <a:t> </a:t>
            </a:r>
            <a:r>
              <a:rPr dirty="0" spc="70"/>
              <a:t>Hyper</a:t>
            </a:r>
            <a:r>
              <a:rPr dirty="0" spc="300"/>
              <a:t> </a:t>
            </a:r>
            <a:r>
              <a:rPr dirty="0" spc="55"/>
              <a:t>Text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100"/>
              <a:t>Language,</a:t>
            </a:r>
            <a:r>
              <a:rPr dirty="0" spc="300"/>
              <a:t> </a:t>
            </a:r>
            <a:r>
              <a:rPr dirty="0" spc="75"/>
              <a:t>is</a:t>
            </a:r>
            <a:r>
              <a:rPr dirty="0" spc="305"/>
              <a:t> </a:t>
            </a:r>
            <a:r>
              <a:rPr dirty="0" spc="75"/>
              <a:t>the</a:t>
            </a:r>
            <a:r>
              <a:rPr dirty="0" spc="305"/>
              <a:t> </a:t>
            </a:r>
            <a:r>
              <a:rPr dirty="0" spc="90"/>
              <a:t>standard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90"/>
              <a:t>language</a:t>
            </a:r>
            <a:r>
              <a:rPr dirty="0" spc="305"/>
              <a:t> </a:t>
            </a:r>
            <a:r>
              <a:rPr dirty="0" spc="105"/>
              <a:t>used</a:t>
            </a:r>
            <a:r>
              <a:rPr dirty="0" spc="300"/>
              <a:t> </a:t>
            </a:r>
            <a:r>
              <a:rPr dirty="0"/>
              <a:t>to</a:t>
            </a:r>
            <a:r>
              <a:rPr dirty="0" spc="310"/>
              <a:t> </a:t>
            </a:r>
            <a:r>
              <a:rPr dirty="0" spc="60"/>
              <a:t>create</a:t>
            </a:r>
            <a:r>
              <a:rPr dirty="0" spc="310"/>
              <a:t> </a:t>
            </a:r>
            <a:r>
              <a:rPr dirty="0" spc="-25"/>
              <a:t>web </a:t>
            </a:r>
            <a:r>
              <a:rPr dirty="0" spc="100"/>
              <a:t>pages.</a:t>
            </a:r>
            <a:r>
              <a:rPr dirty="0" spc="120"/>
              <a:t> </a:t>
            </a:r>
            <a:r>
              <a:rPr dirty="0" spc="50"/>
              <a:t>It</a:t>
            </a:r>
            <a:r>
              <a:rPr dirty="0" spc="13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80"/>
              <a:t>foundation</a:t>
            </a:r>
            <a:r>
              <a:rPr dirty="0" spc="145"/>
              <a:t> </a:t>
            </a:r>
            <a:r>
              <a:rPr dirty="0"/>
              <a:t>of</a:t>
            </a:r>
            <a:r>
              <a:rPr dirty="0" spc="160"/>
              <a:t> </a:t>
            </a:r>
            <a:r>
              <a:rPr dirty="0" spc="50"/>
              <a:t>web</a:t>
            </a:r>
            <a:r>
              <a:rPr dirty="0" spc="125"/>
              <a:t> </a:t>
            </a:r>
            <a:r>
              <a:rPr dirty="0" spc="65"/>
              <a:t>development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4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110"/>
              <a:t>used</a:t>
            </a:r>
            <a:r>
              <a:rPr dirty="0" spc="114"/>
              <a:t> </a:t>
            </a:r>
            <a:r>
              <a:rPr dirty="0"/>
              <a:t>to</a:t>
            </a:r>
            <a:r>
              <a:rPr dirty="0" spc="170"/>
              <a:t> </a:t>
            </a:r>
            <a:r>
              <a:rPr dirty="0" spc="90"/>
              <a:t>structure</a:t>
            </a:r>
            <a:r>
              <a:rPr dirty="0" spc="140"/>
              <a:t> </a:t>
            </a:r>
            <a:r>
              <a:rPr dirty="0" spc="80"/>
              <a:t>content</a:t>
            </a:r>
            <a:r>
              <a:rPr dirty="0" spc="150"/>
              <a:t> </a:t>
            </a:r>
            <a:r>
              <a:rPr dirty="0" spc="90"/>
              <a:t>on</a:t>
            </a:r>
            <a:r>
              <a:rPr dirty="0" spc="150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50"/>
              <a:t>World</a:t>
            </a:r>
            <a:r>
              <a:rPr dirty="0" spc="160"/>
              <a:t> </a:t>
            </a:r>
            <a:r>
              <a:rPr dirty="0" spc="50"/>
              <a:t>Wide</a:t>
            </a:r>
            <a:r>
              <a:rPr dirty="0" spc="145"/>
              <a:t> </a:t>
            </a:r>
            <a:r>
              <a:rPr dirty="0" spc="70"/>
              <a:t>Web.</a:t>
            </a:r>
          </a:p>
          <a:p>
            <a:pPr algn="just" marL="12700" marR="6350">
              <a:lnSpc>
                <a:spcPts val="1510"/>
              </a:lnSpc>
              <a:spcBef>
                <a:spcPts val="1010"/>
              </a:spcBef>
            </a:pPr>
            <a:r>
              <a:rPr dirty="0" spc="180" b="1">
                <a:solidFill>
                  <a:srgbClr val="D25B5B"/>
                </a:solidFill>
                <a:latin typeface="Cambria"/>
                <a:cs typeface="Cambria"/>
              </a:rPr>
              <a:t>CSS:</a:t>
            </a:r>
            <a:r>
              <a:rPr dirty="0" spc="150" b="1">
                <a:solidFill>
                  <a:srgbClr val="D25B5B"/>
                </a:solidFill>
                <a:latin typeface="Cambria"/>
                <a:cs typeface="Cambria"/>
              </a:rPr>
              <a:t>  </a:t>
            </a:r>
            <a:r>
              <a:rPr dirty="0" spc="204"/>
              <a:t>CSS,</a:t>
            </a:r>
            <a:r>
              <a:rPr dirty="0" spc="155"/>
              <a:t>  </a:t>
            </a:r>
            <a:r>
              <a:rPr dirty="0" spc="85"/>
              <a:t>which</a:t>
            </a:r>
            <a:r>
              <a:rPr dirty="0" spc="150"/>
              <a:t>  </a:t>
            </a:r>
            <a:r>
              <a:rPr dirty="0" spc="105"/>
              <a:t>stands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50"/>
              <a:t>  </a:t>
            </a:r>
            <a:r>
              <a:rPr dirty="0" spc="110"/>
              <a:t>Cascading</a:t>
            </a:r>
            <a:r>
              <a:rPr dirty="0" spc="155"/>
              <a:t>  </a:t>
            </a:r>
            <a:r>
              <a:rPr dirty="0" spc="80"/>
              <a:t>Style</a:t>
            </a:r>
            <a:r>
              <a:rPr dirty="0" spc="160"/>
              <a:t>  </a:t>
            </a:r>
            <a:r>
              <a:rPr dirty="0" spc="105"/>
              <a:t>Sheets,</a:t>
            </a:r>
            <a:r>
              <a:rPr dirty="0" spc="155"/>
              <a:t>  </a:t>
            </a:r>
            <a:r>
              <a:rPr dirty="0" spc="75"/>
              <a:t>is</a:t>
            </a:r>
            <a:r>
              <a:rPr dirty="0" spc="155"/>
              <a:t>  </a:t>
            </a:r>
            <a:r>
              <a:rPr dirty="0" spc="120"/>
              <a:t>a</a:t>
            </a:r>
            <a:r>
              <a:rPr dirty="0" spc="150"/>
              <a:t>  </a:t>
            </a:r>
            <a:r>
              <a:rPr dirty="0" spc="55"/>
              <a:t>style</a:t>
            </a:r>
            <a:r>
              <a:rPr dirty="0" spc="160"/>
              <a:t>  </a:t>
            </a:r>
            <a:r>
              <a:rPr dirty="0" spc="80"/>
              <a:t>sheet</a:t>
            </a:r>
            <a:r>
              <a:rPr dirty="0" spc="155"/>
              <a:t>  </a:t>
            </a:r>
            <a:r>
              <a:rPr dirty="0" spc="90"/>
              <a:t>language</a:t>
            </a:r>
            <a:r>
              <a:rPr dirty="0" spc="155"/>
              <a:t>  </a:t>
            </a:r>
            <a:r>
              <a:rPr dirty="0" spc="105"/>
              <a:t>used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40"/>
              <a:t>  </a:t>
            </a:r>
            <a:r>
              <a:rPr dirty="0" spc="70"/>
              <a:t>describing</a:t>
            </a:r>
            <a:r>
              <a:rPr dirty="0" spc="155"/>
              <a:t>  </a:t>
            </a:r>
            <a:r>
              <a:rPr dirty="0" spc="75"/>
              <a:t>the</a:t>
            </a:r>
            <a:r>
              <a:rPr dirty="0" spc="160"/>
              <a:t>  </a:t>
            </a:r>
            <a:r>
              <a:rPr dirty="0" spc="75"/>
              <a:t>visual </a:t>
            </a:r>
            <a:r>
              <a:rPr dirty="0" spc="70"/>
              <a:t>presentation</a:t>
            </a:r>
            <a:r>
              <a:rPr dirty="0" spc="310"/>
              <a:t> </a:t>
            </a:r>
            <a:r>
              <a:rPr dirty="0"/>
              <a:t>of</a:t>
            </a:r>
            <a:r>
              <a:rPr dirty="0" spc="305"/>
              <a:t> </a:t>
            </a:r>
            <a:r>
              <a:rPr dirty="0"/>
              <a:t>web</a:t>
            </a:r>
            <a:r>
              <a:rPr dirty="0" spc="285"/>
              <a:t> </a:t>
            </a:r>
            <a:r>
              <a:rPr dirty="0" spc="85"/>
              <a:t>pages</a:t>
            </a:r>
            <a:r>
              <a:rPr dirty="0" spc="300"/>
              <a:t> </a:t>
            </a:r>
            <a:r>
              <a:rPr dirty="0" spc="50"/>
              <a:t>written</a:t>
            </a:r>
            <a:r>
              <a:rPr dirty="0" spc="300"/>
              <a:t> </a:t>
            </a:r>
            <a:r>
              <a:rPr dirty="0" spc="75"/>
              <a:t>in</a:t>
            </a:r>
            <a:r>
              <a:rPr dirty="0" spc="295"/>
              <a:t> </a:t>
            </a:r>
            <a:r>
              <a:rPr dirty="0" spc="110"/>
              <a:t>HTML</a:t>
            </a:r>
            <a:r>
              <a:rPr dirty="0" spc="295"/>
              <a:t> </a:t>
            </a:r>
            <a:r>
              <a:rPr dirty="0"/>
              <a:t>or</a:t>
            </a:r>
            <a:r>
              <a:rPr dirty="0" spc="290"/>
              <a:t> </a:t>
            </a:r>
            <a:r>
              <a:rPr dirty="0" spc="150"/>
              <a:t>XML.</a:t>
            </a:r>
            <a:r>
              <a:rPr dirty="0" spc="305"/>
              <a:t> </a:t>
            </a:r>
            <a:r>
              <a:rPr dirty="0" spc="225"/>
              <a:t>CSS</a:t>
            </a:r>
            <a:r>
              <a:rPr dirty="0" spc="295"/>
              <a:t> </a:t>
            </a:r>
            <a:r>
              <a:rPr dirty="0" spc="60"/>
              <a:t>allows</a:t>
            </a:r>
            <a:r>
              <a:rPr dirty="0" spc="295"/>
              <a:t> </a:t>
            </a:r>
            <a:r>
              <a:rPr dirty="0" spc="85"/>
              <a:t>you</a:t>
            </a:r>
            <a:r>
              <a:rPr dirty="0" spc="305"/>
              <a:t> </a:t>
            </a:r>
            <a:r>
              <a:rPr dirty="0"/>
              <a:t>to</a:t>
            </a:r>
            <a:r>
              <a:rPr dirty="0" spc="305"/>
              <a:t> </a:t>
            </a:r>
            <a:r>
              <a:rPr dirty="0" spc="65"/>
              <a:t>control</a:t>
            </a:r>
            <a:r>
              <a:rPr dirty="0" spc="330"/>
              <a:t> </a:t>
            </a:r>
            <a:r>
              <a:rPr dirty="0" spc="75"/>
              <a:t>the</a:t>
            </a:r>
            <a:r>
              <a:rPr dirty="0" spc="310"/>
              <a:t> </a:t>
            </a:r>
            <a:r>
              <a:rPr dirty="0" spc="90"/>
              <a:t>layout,</a:t>
            </a:r>
            <a:r>
              <a:rPr dirty="0" spc="290"/>
              <a:t> </a:t>
            </a:r>
            <a:r>
              <a:rPr dirty="0" spc="90"/>
              <a:t>design,</a:t>
            </a:r>
            <a:r>
              <a:rPr dirty="0" spc="290"/>
              <a:t> </a:t>
            </a:r>
            <a:r>
              <a:rPr dirty="0" spc="114"/>
              <a:t>and</a:t>
            </a:r>
            <a:r>
              <a:rPr dirty="0" spc="300"/>
              <a:t> </a:t>
            </a:r>
            <a:r>
              <a:rPr dirty="0" spc="70"/>
              <a:t>formatting</a:t>
            </a:r>
            <a:r>
              <a:rPr dirty="0" spc="305"/>
              <a:t> </a:t>
            </a:r>
            <a:r>
              <a:rPr dirty="0" spc="-25"/>
              <a:t>of </a:t>
            </a:r>
            <a:r>
              <a:rPr dirty="0"/>
              <a:t>web</a:t>
            </a:r>
            <a:r>
              <a:rPr dirty="0" spc="250"/>
              <a:t> </a:t>
            </a:r>
            <a:r>
              <a:rPr dirty="0" spc="80"/>
              <a:t>content.</a:t>
            </a:r>
          </a:p>
          <a:p>
            <a:pPr algn="just" marL="12700" marR="6985">
              <a:lnSpc>
                <a:spcPts val="1939"/>
              </a:lnSpc>
              <a:spcBef>
                <a:spcPts val="1010"/>
              </a:spcBef>
            </a:pPr>
            <a:r>
              <a:rPr dirty="0" sz="1800" spc="95" b="1">
                <a:solidFill>
                  <a:srgbClr val="D25B5B"/>
                </a:solidFill>
                <a:latin typeface="Cambria"/>
                <a:cs typeface="Cambria"/>
              </a:rPr>
              <a:t>Bootstrap:</a:t>
            </a:r>
            <a:r>
              <a:rPr dirty="0" sz="1800" spc="114" b="1">
                <a:solidFill>
                  <a:srgbClr val="D25B5B"/>
                </a:solidFill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Bootstrap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125" b="1">
                <a:latin typeface="Cambria"/>
                <a:cs typeface="Cambria"/>
              </a:rPr>
              <a:t> 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65" b="1">
                <a:latin typeface="Cambria"/>
                <a:cs typeface="Cambria"/>
              </a:rPr>
              <a:t>popular</a:t>
            </a:r>
            <a:r>
              <a:rPr dirty="0" sz="1800" spc="125" b="1">
                <a:latin typeface="Cambria"/>
                <a:cs typeface="Cambria"/>
              </a:rPr>
              <a:t>  </a:t>
            </a:r>
            <a:r>
              <a:rPr dirty="0" sz="1800" spc="85" b="1">
                <a:latin typeface="Cambria"/>
                <a:cs typeface="Cambria"/>
              </a:rPr>
              <a:t>front-</a:t>
            </a:r>
            <a:r>
              <a:rPr dirty="0" sz="1800" spc="90" b="1">
                <a:latin typeface="Cambria"/>
                <a:cs typeface="Cambria"/>
              </a:rPr>
              <a:t>end</a:t>
            </a:r>
            <a:r>
              <a:rPr dirty="0" sz="1800" spc="125" b="1">
                <a:latin typeface="Cambria"/>
                <a:cs typeface="Cambria"/>
              </a:rPr>
              <a:t>  </a:t>
            </a:r>
            <a:r>
              <a:rPr dirty="0" sz="1800" spc="65" b="1">
                <a:latin typeface="Cambria"/>
                <a:cs typeface="Cambria"/>
              </a:rPr>
              <a:t>framework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55" b="1">
                <a:latin typeface="Cambria"/>
                <a:cs typeface="Cambria"/>
              </a:rPr>
              <a:t>for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70" b="1">
                <a:latin typeface="Cambria"/>
                <a:cs typeface="Cambria"/>
              </a:rPr>
              <a:t>building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responsive</a:t>
            </a:r>
            <a:r>
              <a:rPr dirty="0" sz="1800" spc="130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and </a:t>
            </a:r>
            <a:r>
              <a:rPr dirty="0" sz="1800" spc="70" b="1">
                <a:latin typeface="Cambria"/>
                <a:cs typeface="Cambria"/>
              </a:rPr>
              <a:t>mobile-</a:t>
            </a:r>
            <a:r>
              <a:rPr dirty="0" sz="1800" spc="90" b="1">
                <a:latin typeface="Cambria"/>
                <a:cs typeface="Cambria"/>
              </a:rPr>
              <a:t>first</a:t>
            </a:r>
            <a:r>
              <a:rPr dirty="0" sz="1800" spc="254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245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applications.</a:t>
            </a:r>
            <a:r>
              <a:rPr dirty="0" sz="1800" spc="250" b="1">
                <a:latin typeface="Cambria"/>
                <a:cs typeface="Cambria"/>
              </a:rPr>
              <a:t>  </a:t>
            </a:r>
            <a:r>
              <a:rPr dirty="0" sz="1800" spc="125" b="1">
                <a:latin typeface="Cambria"/>
                <a:cs typeface="Cambria"/>
              </a:rPr>
              <a:t>It</a:t>
            </a:r>
            <a:r>
              <a:rPr dirty="0" sz="1800" spc="245" b="1">
                <a:latin typeface="Cambria"/>
                <a:cs typeface="Cambria"/>
              </a:rPr>
              <a:t>  </a:t>
            </a:r>
            <a:r>
              <a:rPr dirty="0" sz="1800" spc="75" b="1">
                <a:latin typeface="Cambria"/>
                <a:cs typeface="Cambria"/>
              </a:rPr>
              <a:t>provides</a:t>
            </a:r>
            <a:r>
              <a:rPr dirty="0" sz="1800" spc="254" b="1">
                <a:latin typeface="Cambria"/>
                <a:cs typeface="Cambria"/>
              </a:rPr>
              <a:t> 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254" b="1">
                <a:latin typeface="Cambria"/>
                <a:cs typeface="Cambria"/>
              </a:rPr>
              <a:t>  </a:t>
            </a:r>
            <a:r>
              <a:rPr dirty="0" sz="1800" spc="114" b="1">
                <a:latin typeface="Cambria"/>
                <a:cs typeface="Cambria"/>
              </a:rPr>
              <a:t>set</a:t>
            </a:r>
            <a:r>
              <a:rPr dirty="0" sz="1800" spc="250" b="1">
                <a:latin typeface="Cambria"/>
                <a:cs typeface="Cambria"/>
              </a:rPr>
              <a:t>  </a:t>
            </a:r>
            <a:r>
              <a:rPr dirty="0" sz="1800" spc="85" b="1">
                <a:latin typeface="Cambria"/>
                <a:cs typeface="Cambria"/>
              </a:rPr>
              <a:t>of</a:t>
            </a:r>
            <a:r>
              <a:rPr dirty="0" sz="1800" spc="245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pre-</a:t>
            </a:r>
            <a:r>
              <a:rPr dirty="0" sz="1800" spc="90" b="1">
                <a:latin typeface="Cambria"/>
                <a:cs typeface="Cambria"/>
              </a:rPr>
              <a:t>designed</a:t>
            </a:r>
            <a:r>
              <a:rPr dirty="0" sz="1800" spc="260" b="1">
                <a:latin typeface="Cambria"/>
                <a:cs typeface="Cambria"/>
              </a:rPr>
              <a:t>  </a:t>
            </a:r>
            <a:r>
              <a:rPr dirty="0" sz="1800" spc="155" b="1">
                <a:latin typeface="Cambria"/>
                <a:cs typeface="Cambria"/>
              </a:rPr>
              <a:t>HTML,</a:t>
            </a:r>
            <a:r>
              <a:rPr dirty="0" sz="1800" spc="250" b="1">
                <a:latin typeface="Cambria"/>
                <a:cs typeface="Cambria"/>
              </a:rPr>
              <a:t>  </a:t>
            </a:r>
            <a:r>
              <a:rPr dirty="0" sz="1800" spc="245" b="1">
                <a:latin typeface="Cambria"/>
                <a:cs typeface="Cambria"/>
              </a:rPr>
              <a:t>CSS,</a:t>
            </a:r>
            <a:r>
              <a:rPr dirty="0" sz="1800" spc="254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and </a:t>
            </a:r>
            <a:r>
              <a:rPr dirty="0" sz="1800" spc="155" b="1">
                <a:latin typeface="Cambria"/>
                <a:cs typeface="Cambria"/>
              </a:rPr>
              <a:t>JavaScript</a:t>
            </a:r>
            <a:r>
              <a:rPr dirty="0" sz="1800" spc="270" b="1">
                <a:latin typeface="Cambria"/>
                <a:cs typeface="Cambria"/>
              </a:rPr>
              <a:t>  </a:t>
            </a:r>
            <a:r>
              <a:rPr dirty="0" sz="1800" spc="130" b="1">
                <a:latin typeface="Cambria"/>
                <a:cs typeface="Cambria"/>
              </a:rPr>
              <a:t>components,</a:t>
            </a:r>
            <a:r>
              <a:rPr dirty="0" sz="1800" spc="270" b="1">
                <a:latin typeface="Cambria"/>
                <a:cs typeface="Cambria"/>
              </a:rPr>
              <a:t>  </a:t>
            </a:r>
            <a:r>
              <a:rPr dirty="0" sz="1800" spc="85" b="1">
                <a:latin typeface="Cambria"/>
                <a:cs typeface="Cambria"/>
              </a:rPr>
              <a:t>along</a:t>
            </a:r>
            <a:r>
              <a:rPr dirty="0" sz="1800" spc="265" b="1">
                <a:latin typeface="Cambria"/>
                <a:cs typeface="Cambria"/>
              </a:rPr>
              <a:t>  </a:t>
            </a:r>
            <a:r>
              <a:rPr dirty="0" sz="1800" spc="85" b="1">
                <a:latin typeface="Cambria"/>
                <a:cs typeface="Cambria"/>
              </a:rPr>
              <a:t>with</a:t>
            </a:r>
            <a:r>
              <a:rPr dirty="0" sz="1800" spc="275" b="1">
                <a:latin typeface="Cambria"/>
                <a:cs typeface="Cambria"/>
              </a:rPr>
              <a:t> 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275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grid</a:t>
            </a:r>
            <a:r>
              <a:rPr dirty="0" sz="1800" spc="265" b="1">
                <a:latin typeface="Cambria"/>
                <a:cs typeface="Cambria"/>
              </a:rPr>
              <a:t>  </a:t>
            </a:r>
            <a:r>
              <a:rPr dirty="0" sz="1800" spc="135" b="1">
                <a:latin typeface="Cambria"/>
                <a:cs typeface="Cambria"/>
              </a:rPr>
              <a:t>system</a:t>
            </a:r>
            <a:r>
              <a:rPr dirty="0" sz="1800" spc="270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265" b="1">
                <a:latin typeface="Cambria"/>
                <a:cs typeface="Cambria"/>
              </a:rPr>
              <a:t>  </a:t>
            </a:r>
            <a:r>
              <a:rPr dirty="0" sz="1800" spc="80" b="1">
                <a:latin typeface="Cambria"/>
                <a:cs typeface="Cambria"/>
              </a:rPr>
              <a:t>various</a:t>
            </a:r>
            <a:r>
              <a:rPr dirty="0" sz="1800" spc="265" b="1">
                <a:latin typeface="Cambria"/>
                <a:cs typeface="Cambria"/>
              </a:rPr>
              <a:t>  </a:t>
            </a:r>
            <a:r>
              <a:rPr dirty="0" sz="1800" spc="114" b="1">
                <a:latin typeface="Cambria"/>
                <a:cs typeface="Cambria"/>
              </a:rPr>
              <a:t>utilities,</a:t>
            </a:r>
            <a:r>
              <a:rPr dirty="0" sz="1800" spc="265" b="1">
                <a:latin typeface="Cambria"/>
                <a:cs typeface="Cambria"/>
              </a:rPr>
              <a:t>  </a:t>
            </a:r>
            <a:r>
              <a:rPr dirty="0" sz="1800" spc="120" b="1">
                <a:latin typeface="Cambria"/>
                <a:cs typeface="Cambria"/>
              </a:rPr>
              <a:t>to</a:t>
            </a:r>
            <a:r>
              <a:rPr dirty="0" sz="1800" spc="270" b="1">
                <a:latin typeface="Cambria"/>
                <a:cs typeface="Cambria"/>
              </a:rPr>
              <a:t>  </a:t>
            </a:r>
            <a:r>
              <a:rPr dirty="0" sz="1800" spc="65" b="1">
                <a:latin typeface="Cambria"/>
                <a:cs typeface="Cambria"/>
              </a:rPr>
              <a:t>help </a:t>
            </a:r>
            <a:r>
              <a:rPr dirty="0" sz="1800" spc="80" b="1">
                <a:latin typeface="Cambria"/>
                <a:cs typeface="Cambria"/>
              </a:rPr>
              <a:t>developers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create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modern</a:t>
            </a:r>
            <a:r>
              <a:rPr dirty="0" sz="1800" spc="475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484" b="1">
                <a:latin typeface="Cambria"/>
                <a:cs typeface="Cambria"/>
              </a:rPr>
              <a:t>  </a:t>
            </a:r>
            <a:r>
              <a:rPr dirty="0" sz="1800" spc="90" b="1">
                <a:latin typeface="Cambria"/>
                <a:cs typeface="Cambria"/>
              </a:rPr>
              <a:t>visually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80" b="1">
                <a:latin typeface="Cambria"/>
                <a:cs typeface="Cambria"/>
              </a:rPr>
              <a:t>appealing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100" b="1">
                <a:latin typeface="Cambria"/>
                <a:cs typeface="Cambria"/>
              </a:rPr>
              <a:t>interfaces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quickly</a:t>
            </a:r>
            <a:r>
              <a:rPr dirty="0" sz="1800" spc="480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and </a:t>
            </a:r>
            <a:r>
              <a:rPr dirty="0" sz="1800" spc="100" b="1">
                <a:latin typeface="Cambria"/>
                <a:cs typeface="Cambria"/>
              </a:rPr>
              <a:t>efficiently</a:t>
            </a:r>
            <a:r>
              <a:rPr dirty="0" spc="100"/>
              <a:t>.</a:t>
            </a:r>
            <a:endParaRPr sz="1800">
              <a:latin typeface="Cambria"/>
              <a:cs typeface="Cambria"/>
            </a:endParaRPr>
          </a:p>
          <a:p>
            <a:pPr algn="just" marL="12700" marR="5080">
              <a:lnSpc>
                <a:spcPct val="90000"/>
              </a:lnSpc>
              <a:spcBef>
                <a:spcPts val="1000"/>
              </a:spcBef>
            </a:pPr>
            <a:r>
              <a:rPr dirty="0" spc="120" b="1">
                <a:solidFill>
                  <a:srgbClr val="D25B5B"/>
                </a:solidFill>
                <a:latin typeface="Cambria"/>
                <a:cs typeface="Cambria"/>
              </a:rPr>
              <a:t>JavaScript:</a:t>
            </a:r>
            <a:r>
              <a:rPr dirty="0" spc="45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20"/>
              <a:t>JavaScript</a:t>
            </a:r>
            <a:r>
              <a:rPr dirty="0" spc="459"/>
              <a:t> </a:t>
            </a:r>
            <a:r>
              <a:rPr dirty="0" spc="75"/>
              <a:t>is</a:t>
            </a:r>
            <a:r>
              <a:rPr dirty="0" spc="465"/>
              <a:t> </a:t>
            </a:r>
            <a:r>
              <a:rPr dirty="0" spc="120"/>
              <a:t>a</a:t>
            </a:r>
            <a:r>
              <a:rPr dirty="0" spc="470"/>
              <a:t> </a:t>
            </a:r>
            <a:r>
              <a:rPr dirty="0" spc="55"/>
              <a:t>versatile</a:t>
            </a:r>
            <a:r>
              <a:rPr dirty="0" spc="484"/>
              <a:t> </a:t>
            </a:r>
            <a:r>
              <a:rPr dirty="0" spc="110"/>
              <a:t>and</a:t>
            </a:r>
            <a:r>
              <a:rPr dirty="0" spc="459"/>
              <a:t> </a:t>
            </a:r>
            <a:r>
              <a:rPr dirty="0" spc="45"/>
              <a:t>widely-</a:t>
            </a:r>
            <a:r>
              <a:rPr dirty="0" spc="100"/>
              <a:t>used</a:t>
            </a:r>
            <a:r>
              <a:rPr dirty="0" spc="459"/>
              <a:t> </a:t>
            </a:r>
            <a:r>
              <a:rPr dirty="0" spc="75"/>
              <a:t>programming</a:t>
            </a:r>
            <a:r>
              <a:rPr dirty="0" spc="445"/>
              <a:t> </a:t>
            </a:r>
            <a:r>
              <a:rPr dirty="0" spc="90"/>
              <a:t>language</a:t>
            </a:r>
            <a:r>
              <a:rPr dirty="0" spc="465"/>
              <a:t> </a:t>
            </a:r>
            <a:r>
              <a:rPr dirty="0" spc="60"/>
              <a:t>primarily</a:t>
            </a:r>
            <a:r>
              <a:rPr dirty="0" spc="465"/>
              <a:t> </a:t>
            </a:r>
            <a:r>
              <a:rPr dirty="0" spc="80"/>
              <a:t>known</a:t>
            </a:r>
            <a:r>
              <a:rPr dirty="0" spc="465"/>
              <a:t> </a:t>
            </a:r>
            <a:r>
              <a:rPr dirty="0"/>
              <a:t>for</a:t>
            </a:r>
            <a:r>
              <a:rPr dirty="0" spc="459"/>
              <a:t> </a:t>
            </a:r>
            <a:r>
              <a:rPr dirty="0" spc="65"/>
              <a:t>its</a:t>
            </a:r>
            <a:r>
              <a:rPr dirty="0" spc="465"/>
              <a:t> </a:t>
            </a:r>
            <a:r>
              <a:rPr dirty="0"/>
              <a:t>role</a:t>
            </a:r>
            <a:r>
              <a:rPr dirty="0" spc="484"/>
              <a:t> </a:t>
            </a:r>
            <a:r>
              <a:rPr dirty="0" spc="75"/>
              <a:t>in</a:t>
            </a:r>
            <a:r>
              <a:rPr dirty="0" spc="465"/>
              <a:t> </a:t>
            </a:r>
            <a:r>
              <a:rPr dirty="0" spc="-25"/>
              <a:t>web </a:t>
            </a:r>
            <a:r>
              <a:rPr dirty="0" spc="70"/>
              <a:t>development.</a:t>
            </a:r>
            <a:r>
              <a:rPr dirty="0" spc="330"/>
              <a:t> </a:t>
            </a:r>
            <a:r>
              <a:rPr dirty="0" spc="50"/>
              <a:t>It</a:t>
            </a:r>
            <a:r>
              <a:rPr dirty="0" spc="350"/>
              <a:t> </a:t>
            </a:r>
            <a:r>
              <a:rPr dirty="0" spc="60"/>
              <a:t>allows</a:t>
            </a:r>
            <a:r>
              <a:rPr dirty="0" spc="355"/>
              <a:t> </a:t>
            </a:r>
            <a:r>
              <a:rPr dirty="0" spc="85"/>
              <a:t>you</a:t>
            </a:r>
            <a:r>
              <a:rPr dirty="0" spc="350"/>
              <a:t> </a:t>
            </a:r>
            <a:r>
              <a:rPr dirty="0"/>
              <a:t>to</a:t>
            </a:r>
            <a:r>
              <a:rPr dirty="0" spc="360"/>
              <a:t> </a:t>
            </a:r>
            <a:r>
              <a:rPr dirty="0" spc="65"/>
              <a:t>create</a:t>
            </a:r>
            <a:r>
              <a:rPr dirty="0" spc="370"/>
              <a:t> </a:t>
            </a:r>
            <a:r>
              <a:rPr dirty="0" spc="60"/>
              <a:t>interactive</a:t>
            </a:r>
            <a:r>
              <a:rPr dirty="0" spc="365"/>
              <a:t> </a:t>
            </a:r>
            <a:r>
              <a:rPr dirty="0" spc="110"/>
              <a:t>and</a:t>
            </a:r>
            <a:r>
              <a:rPr dirty="0" spc="345"/>
              <a:t> </a:t>
            </a:r>
            <a:r>
              <a:rPr dirty="0" spc="95"/>
              <a:t>dynamic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45"/>
              <a:t> </a:t>
            </a:r>
            <a:r>
              <a:rPr dirty="0" spc="95"/>
              <a:t>pages,</a:t>
            </a:r>
            <a:r>
              <a:rPr dirty="0" spc="350"/>
              <a:t> </a:t>
            </a:r>
            <a:r>
              <a:rPr dirty="0" spc="85"/>
              <a:t>build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50"/>
              <a:t> </a:t>
            </a:r>
            <a:r>
              <a:rPr dirty="0" spc="85"/>
              <a:t>applications,</a:t>
            </a:r>
            <a:r>
              <a:rPr dirty="0" spc="345"/>
              <a:t> </a:t>
            </a:r>
            <a:r>
              <a:rPr dirty="0" spc="114"/>
              <a:t>and</a:t>
            </a:r>
            <a:r>
              <a:rPr dirty="0" spc="355"/>
              <a:t> </a:t>
            </a:r>
            <a:r>
              <a:rPr dirty="0" spc="100"/>
              <a:t>enhance</a:t>
            </a:r>
            <a:r>
              <a:rPr dirty="0" spc="355"/>
              <a:t> </a:t>
            </a:r>
            <a:r>
              <a:rPr dirty="0" spc="70"/>
              <a:t>user </a:t>
            </a:r>
            <a:r>
              <a:rPr dirty="0" spc="55"/>
              <a:t>experiences</a:t>
            </a:r>
            <a:r>
              <a:rPr dirty="0" spc="55">
                <a:solidFill>
                  <a:srgbClr val="374151"/>
                </a:solidFill>
                <a:latin typeface="Arial"/>
                <a:cs typeface="Arial"/>
              </a:rPr>
              <a:t>.</a:t>
            </a:r>
          </a:p>
          <a:p>
            <a:pPr algn="just" marL="12700" marR="6350">
              <a:lnSpc>
                <a:spcPts val="1510"/>
              </a:lnSpc>
              <a:spcBef>
                <a:spcPts val="1019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React:</a:t>
            </a:r>
            <a:r>
              <a:rPr dirty="0" spc="36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React,</a:t>
            </a:r>
            <a:r>
              <a:rPr dirty="0" spc="340"/>
              <a:t> </a:t>
            </a:r>
            <a:r>
              <a:rPr dirty="0" spc="80"/>
              <a:t>also</a:t>
            </a:r>
            <a:r>
              <a:rPr dirty="0" spc="355"/>
              <a:t> </a:t>
            </a:r>
            <a:r>
              <a:rPr dirty="0" spc="85"/>
              <a:t>known</a:t>
            </a:r>
            <a:r>
              <a:rPr dirty="0" spc="340"/>
              <a:t> </a:t>
            </a:r>
            <a:r>
              <a:rPr dirty="0" spc="120"/>
              <a:t>as</a:t>
            </a:r>
            <a:r>
              <a:rPr dirty="0" spc="350"/>
              <a:t> </a:t>
            </a:r>
            <a:r>
              <a:rPr dirty="0" spc="95"/>
              <a:t>React.js</a:t>
            </a:r>
            <a:r>
              <a:rPr dirty="0" spc="350"/>
              <a:t> </a:t>
            </a:r>
            <a:r>
              <a:rPr dirty="0"/>
              <a:t>or</a:t>
            </a:r>
            <a:r>
              <a:rPr dirty="0" spc="340"/>
              <a:t> </a:t>
            </a:r>
            <a:r>
              <a:rPr dirty="0" spc="155"/>
              <a:t>ReactJS,</a:t>
            </a:r>
            <a:r>
              <a:rPr dirty="0" spc="340"/>
              <a:t> </a:t>
            </a:r>
            <a:r>
              <a:rPr dirty="0" spc="80"/>
              <a:t>is</a:t>
            </a:r>
            <a:r>
              <a:rPr dirty="0" spc="350"/>
              <a:t> </a:t>
            </a:r>
            <a:r>
              <a:rPr dirty="0" spc="120"/>
              <a:t>a</a:t>
            </a:r>
            <a:r>
              <a:rPr dirty="0" spc="350"/>
              <a:t> </a:t>
            </a:r>
            <a:r>
              <a:rPr dirty="0" spc="85"/>
              <a:t>popular</a:t>
            </a:r>
            <a:r>
              <a:rPr dirty="0" spc="345"/>
              <a:t> </a:t>
            </a:r>
            <a:r>
              <a:rPr dirty="0" spc="120"/>
              <a:t>JavaScript</a:t>
            </a:r>
            <a:r>
              <a:rPr dirty="0" spc="345"/>
              <a:t> </a:t>
            </a:r>
            <a:r>
              <a:rPr dirty="0" spc="55"/>
              <a:t>library</a:t>
            </a:r>
            <a:r>
              <a:rPr dirty="0" spc="350"/>
              <a:t> </a:t>
            </a:r>
            <a:r>
              <a:rPr dirty="0"/>
              <a:t>for</a:t>
            </a:r>
            <a:r>
              <a:rPr dirty="0" spc="345"/>
              <a:t> </a:t>
            </a:r>
            <a:r>
              <a:rPr dirty="0" spc="80"/>
              <a:t>building</a:t>
            </a:r>
            <a:r>
              <a:rPr dirty="0" spc="345"/>
              <a:t> </a:t>
            </a:r>
            <a:r>
              <a:rPr dirty="0" spc="90"/>
              <a:t>user</a:t>
            </a:r>
            <a:r>
              <a:rPr dirty="0" spc="345"/>
              <a:t> </a:t>
            </a:r>
            <a:r>
              <a:rPr dirty="0" spc="70"/>
              <a:t>interfaces</a:t>
            </a:r>
            <a:r>
              <a:rPr dirty="0" spc="355"/>
              <a:t> </a:t>
            </a:r>
            <a:r>
              <a:rPr dirty="0" spc="-10"/>
              <a:t>(UIs). </a:t>
            </a:r>
            <a:r>
              <a:rPr dirty="0" spc="60"/>
              <a:t>Developed</a:t>
            </a:r>
            <a:r>
              <a:rPr dirty="0" spc="95"/>
              <a:t>  </a:t>
            </a:r>
            <a:r>
              <a:rPr dirty="0" spc="110"/>
              <a:t>and</a:t>
            </a:r>
            <a:r>
              <a:rPr dirty="0" spc="95"/>
              <a:t>  </a:t>
            </a:r>
            <a:r>
              <a:rPr dirty="0" spc="85"/>
              <a:t>maintained</a:t>
            </a:r>
            <a:r>
              <a:rPr dirty="0" spc="95"/>
              <a:t>  </a:t>
            </a:r>
            <a:r>
              <a:rPr dirty="0" spc="80"/>
              <a:t>by</a:t>
            </a:r>
            <a:r>
              <a:rPr dirty="0" spc="100"/>
              <a:t>  </a:t>
            </a:r>
            <a:r>
              <a:rPr dirty="0" spc="95"/>
              <a:t>Facebook,</a:t>
            </a:r>
            <a:r>
              <a:rPr dirty="0" spc="100"/>
              <a:t>  </a:t>
            </a:r>
            <a:r>
              <a:rPr dirty="0" spc="90"/>
              <a:t>React</a:t>
            </a:r>
            <a:r>
              <a:rPr dirty="0" spc="95"/>
              <a:t>  </a:t>
            </a:r>
            <a:r>
              <a:rPr dirty="0" spc="80"/>
              <a:t>is</a:t>
            </a:r>
            <a:r>
              <a:rPr dirty="0" spc="100"/>
              <a:t>  </a:t>
            </a:r>
            <a:r>
              <a:rPr dirty="0"/>
              <a:t>widely</a:t>
            </a:r>
            <a:r>
              <a:rPr dirty="0" spc="95"/>
              <a:t>  </a:t>
            </a:r>
            <a:r>
              <a:rPr dirty="0" spc="105"/>
              <a:t>used</a:t>
            </a:r>
            <a:r>
              <a:rPr dirty="0" spc="95"/>
              <a:t>  </a:t>
            </a:r>
            <a:r>
              <a:rPr dirty="0"/>
              <a:t>for</a:t>
            </a:r>
            <a:r>
              <a:rPr dirty="0" spc="100"/>
              <a:t>  </a:t>
            </a:r>
            <a:r>
              <a:rPr dirty="0" spc="70"/>
              <a:t>creating</a:t>
            </a:r>
            <a:r>
              <a:rPr dirty="0" spc="95"/>
              <a:t>  </a:t>
            </a:r>
            <a:r>
              <a:rPr dirty="0" spc="105"/>
              <a:t>dynamic,</a:t>
            </a:r>
            <a:r>
              <a:rPr dirty="0" spc="100"/>
              <a:t>  </a:t>
            </a:r>
            <a:r>
              <a:rPr dirty="0" spc="70"/>
              <a:t>interactive,</a:t>
            </a:r>
            <a:r>
              <a:rPr dirty="0" spc="100"/>
              <a:t>  </a:t>
            </a:r>
            <a:r>
              <a:rPr dirty="0" spc="114"/>
              <a:t>and</a:t>
            </a:r>
            <a:r>
              <a:rPr dirty="0" spc="100"/>
              <a:t>  </a:t>
            </a:r>
            <a:r>
              <a:rPr dirty="0" spc="75"/>
              <a:t>reusable</a:t>
            </a:r>
            <a:r>
              <a:rPr dirty="0" spc="95"/>
              <a:t>  </a:t>
            </a:r>
            <a:r>
              <a:rPr dirty="0" spc="60"/>
              <a:t>UI </a:t>
            </a:r>
            <a:r>
              <a:rPr dirty="0" spc="85"/>
              <a:t>components.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85">
                <a:solidFill>
                  <a:srgbClr val="D25B5B"/>
                </a:solidFill>
              </a:rPr>
              <a:t>Frontend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8735" rIns="0" bIns="0" rtlCol="0" vert="horz">
            <a:spAutoFit/>
          </a:bodyPr>
          <a:lstStyle/>
          <a:p>
            <a:pPr algn="just" marL="12700" marR="6985">
              <a:lnSpc>
                <a:spcPts val="1500"/>
              </a:lnSpc>
              <a:spcBef>
                <a:spcPts val="305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HTML:</a:t>
            </a:r>
            <a:r>
              <a:rPr dirty="0" spc="30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HTML</a:t>
            </a:r>
            <a:r>
              <a:rPr dirty="0" spc="305"/>
              <a:t> </a:t>
            </a:r>
            <a:r>
              <a:rPr dirty="0" spc="80"/>
              <a:t>which</a:t>
            </a:r>
            <a:r>
              <a:rPr dirty="0" spc="305"/>
              <a:t> </a:t>
            </a:r>
            <a:r>
              <a:rPr dirty="0" spc="100"/>
              <a:t>stands</a:t>
            </a:r>
            <a:r>
              <a:rPr dirty="0" spc="305"/>
              <a:t> </a:t>
            </a:r>
            <a:r>
              <a:rPr dirty="0"/>
              <a:t>for</a:t>
            </a:r>
            <a:r>
              <a:rPr dirty="0" spc="300"/>
              <a:t> </a:t>
            </a:r>
            <a:r>
              <a:rPr dirty="0" spc="70"/>
              <a:t>Hyper</a:t>
            </a:r>
            <a:r>
              <a:rPr dirty="0" spc="300"/>
              <a:t> </a:t>
            </a:r>
            <a:r>
              <a:rPr dirty="0" spc="55"/>
              <a:t>Text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100"/>
              <a:t>Language,</a:t>
            </a:r>
            <a:r>
              <a:rPr dirty="0" spc="300"/>
              <a:t> </a:t>
            </a:r>
            <a:r>
              <a:rPr dirty="0" spc="75"/>
              <a:t>is</a:t>
            </a:r>
            <a:r>
              <a:rPr dirty="0" spc="305"/>
              <a:t> </a:t>
            </a:r>
            <a:r>
              <a:rPr dirty="0" spc="75"/>
              <a:t>the</a:t>
            </a:r>
            <a:r>
              <a:rPr dirty="0" spc="305"/>
              <a:t> </a:t>
            </a:r>
            <a:r>
              <a:rPr dirty="0" spc="90"/>
              <a:t>standard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90"/>
              <a:t>language</a:t>
            </a:r>
            <a:r>
              <a:rPr dirty="0" spc="305"/>
              <a:t> </a:t>
            </a:r>
            <a:r>
              <a:rPr dirty="0" spc="105"/>
              <a:t>used</a:t>
            </a:r>
            <a:r>
              <a:rPr dirty="0" spc="300"/>
              <a:t> </a:t>
            </a:r>
            <a:r>
              <a:rPr dirty="0"/>
              <a:t>to</a:t>
            </a:r>
            <a:r>
              <a:rPr dirty="0" spc="310"/>
              <a:t> </a:t>
            </a:r>
            <a:r>
              <a:rPr dirty="0" spc="60"/>
              <a:t>create</a:t>
            </a:r>
            <a:r>
              <a:rPr dirty="0" spc="310"/>
              <a:t> </a:t>
            </a:r>
            <a:r>
              <a:rPr dirty="0" spc="-25"/>
              <a:t>web </a:t>
            </a:r>
            <a:r>
              <a:rPr dirty="0" spc="100"/>
              <a:t>pages.</a:t>
            </a:r>
            <a:r>
              <a:rPr dirty="0" spc="120"/>
              <a:t> </a:t>
            </a:r>
            <a:r>
              <a:rPr dirty="0" spc="50"/>
              <a:t>It</a:t>
            </a:r>
            <a:r>
              <a:rPr dirty="0" spc="13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80"/>
              <a:t>foundation</a:t>
            </a:r>
            <a:r>
              <a:rPr dirty="0" spc="145"/>
              <a:t> </a:t>
            </a:r>
            <a:r>
              <a:rPr dirty="0"/>
              <a:t>of</a:t>
            </a:r>
            <a:r>
              <a:rPr dirty="0" spc="160"/>
              <a:t> </a:t>
            </a:r>
            <a:r>
              <a:rPr dirty="0" spc="50"/>
              <a:t>web</a:t>
            </a:r>
            <a:r>
              <a:rPr dirty="0" spc="125"/>
              <a:t> </a:t>
            </a:r>
            <a:r>
              <a:rPr dirty="0" spc="65"/>
              <a:t>development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4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110"/>
              <a:t>used</a:t>
            </a:r>
            <a:r>
              <a:rPr dirty="0" spc="114"/>
              <a:t> </a:t>
            </a:r>
            <a:r>
              <a:rPr dirty="0"/>
              <a:t>to</a:t>
            </a:r>
            <a:r>
              <a:rPr dirty="0" spc="170"/>
              <a:t> </a:t>
            </a:r>
            <a:r>
              <a:rPr dirty="0" spc="90"/>
              <a:t>structure</a:t>
            </a:r>
            <a:r>
              <a:rPr dirty="0" spc="140"/>
              <a:t> </a:t>
            </a:r>
            <a:r>
              <a:rPr dirty="0" spc="80"/>
              <a:t>content</a:t>
            </a:r>
            <a:r>
              <a:rPr dirty="0" spc="150"/>
              <a:t> </a:t>
            </a:r>
            <a:r>
              <a:rPr dirty="0" spc="90"/>
              <a:t>on</a:t>
            </a:r>
            <a:r>
              <a:rPr dirty="0" spc="150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50"/>
              <a:t>World</a:t>
            </a:r>
            <a:r>
              <a:rPr dirty="0" spc="160"/>
              <a:t> </a:t>
            </a:r>
            <a:r>
              <a:rPr dirty="0" spc="50"/>
              <a:t>Wide</a:t>
            </a:r>
            <a:r>
              <a:rPr dirty="0" spc="145"/>
              <a:t> </a:t>
            </a:r>
            <a:r>
              <a:rPr dirty="0" spc="70"/>
              <a:t>Web.</a:t>
            </a:r>
          </a:p>
          <a:p>
            <a:pPr algn="just" marL="12700" marR="5715">
              <a:lnSpc>
                <a:spcPts val="1510"/>
              </a:lnSpc>
              <a:spcBef>
                <a:spcPts val="1010"/>
              </a:spcBef>
            </a:pPr>
            <a:r>
              <a:rPr dirty="0" spc="180" b="1">
                <a:solidFill>
                  <a:srgbClr val="D25B5B"/>
                </a:solidFill>
                <a:latin typeface="Cambria"/>
                <a:cs typeface="Cambria"/>
              </a:rPr>
              <a:t>CSS:</a:t>
            </a:r>
            <a:r>
              <a:rPr dirty="0" spc="150" b="1">
                <a:solidFill>
                  <a:srgbClr val="D25B5B"/>
                </a:solidFill>
                <a:latin typeface="Cambria"/>
                <a:cs typeface="Cambria"/>
              </a:rPr>
              <a:t>  </a:t>
            </a:r>
            <a:r>
              <a:rPr dirty="0" spc="204"/>
              <a:t>CSS,</a:t>
            </a:r>
            <a:r>
              <a:rPr dirty="0" spc="155"/>
              <a:t>  </a:t>
            </a:r>
            <a:r>
              <a:rPr dirty="0" spc="85"/>
              <a:t>which</a:t>
            </a:r>
            <a:r>
              <a:rPr dirty="0" spc="150"/>
              <a:t>  </a:t>
            </a:r>
            <a:r>
              <a:rPr dirty="0" spc="105"/>
              <a:t>stands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50"/>
              <a:t>  </a:t>
            </a:r>
            <a:r>
              <a:rPr dirty="0" spc="110"/>
              <a:t>Cascading</a:t>
            </a:r>
            <a:r>
              <a:rPr dirty="0" spc="155"/>
              <a:t>  </a:t>
            </a:r>
            <a:r>
              <a:rPr dirty="0" spc="80"/>
              <a:t>Style</a:t>
            </a:r>
            <a:r>
              <a:rPr dirty="0" spc="160"/>
              <a:t>  </a:t>
            </a:r>
            <a:r>
              <a:rPr dirty="0" spc="105"/>
              <a:t>Sheets,</a:t>
            </a:r>
            <a:r>
              <a:rPr dirty="0" spc="155"/>
              <a:t>  </a:t>
            </a:r>
            <a:r>
              <a:rPr dirty="0" spc="75"/>
              <a:t>is</a:t>
            </a:r>
            <a:r>
              <a:rPr dirty="0" spc="155"/>
              <a:t>  </a:t>
            </a:r>
            <a:r>
              <a:rPr dirty="0" spc="120"/>
              <a:t>a</a:t>
            </a:r>
            <a:r>
              <a:rPr dirty="0" spc="150"/>
              <a:t>  </a:t>
            </a:r>
            <a:r>
              <a:rPr dirty="0" spc="55"/>
              <a:t>style</a:t>
            </a:r>
            <a:r>
              <a:rPr dirty="0" spc="160"/>
              <a:t>  </a:t>
            </a:r>
            <a:r>
              <a:rPr dirty="0" spc="80"/>
              <a:t>sheet</a:t>
            </a:r>
            <a:r>
              <a:rPr dirty="0" spc="155"/>
              <a:t>  </a:t>
            </a:r>
            <a:r>
              <a:rPr dirty="0" spc="90"/>
              <a:t>language</a:t>
            </a:r>
            <a:r>
              <a:rPr dirty="0" spc="155"/>
              <a:t>  </a:t>
            </a:r>
            <a:r>
              <a:rPr dirty="0" spc="105"/>
              <a:t>used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40"/>
              <a:t>  </a:t>
            </a:r>
            <a:r>
              <a:rPr dirty="0" spc="70"/>
              <a:t>describing</a:t>
            </a:r>
            <a:r>
              <a:rPr dirty="0" spc="155"/>
              <a:t>  </a:t>
            </a:r>
            <a:r>
              <a:rPr dirty="0" spc="75"/>
              <a:t>the</a:t>
            </a:r>
            <a:r>
              <a:rPr dirty="0" spc="160"/>
              <a:t>  </a:t>
            </a:r>
            <a:r>
              <a:rPr dirty="0" spc="75"/>
              <a:t>visual </a:t>
            </a:r>
            <a:r>
              <a:rPr dirty="0" spc="70"/>
              <a:t>presentation</a:t>
            </a:r>
            <a:r>
              <a:rPr dirty="0" spc="310"/>
              <a:t> </a:t>
            </a:r>
            <a:r>
              <a:rPr dirty="0"/>
              <a:t>of</a:t>
            </a:r>
            <a:r>
              <a:rPr dirty="0" spc="305"/>
              <a:t> </a:t>
            </a:r>
            <a:r>
              <a:rPr dirty="0"/>
              <a:t>web</a:t>
            </a:r>
            <a:r>
              <a:rPr dirty="0" spc="285"/>
              <a:t> </a:t>
            </a:r>
            <a:r>
              <a:rPr dirty="0" spc="85"/>
              <a:t>pages</a:t>
            </a:r>
            <a:r>
              <a:rPr dirty="0" spc="300"/>
              <a:t> </a:t>
            </a:r>
            <a:r>
              <a:rPr dirty="0" spc="50"/>
              <a:t>written</a:t>
            </a:r>
            <a:r>
              <a:rPr dirty="0" spc="300"/>
              <a:t> </a:t>
            </a:r>
            <a:r>
              <a:rPr dirty="0" spc="75"/>
              <a:t>in</a:t>
            </a:r>
            <a:r>
              <a:rPr dirty="0" spc="295"/>
              <a:t> </a:t>
            </a:r>
            <a:r>
              <a:rPr dirty="0" spc="110"/>
              <a:t>HTML</a:t>
            </a:r>
            <a:r>
              <a:rPr dirty="0" spc="295"/>
              <a:t> </a:t>
            </a:r>
            <a:r>
              <a:rPr dirty="0"/>
              <a:t>or</a:t>
            </a:r>
            <a:r>
              <a:rPr dirty="0" spc="290"/>
              <a:t> </a:t>
            </a:r>
            <a:r>
              <a:rPr dirty="0" spc="150"/>
              <a:t>XML.</a:t>
            </a:r>
            <a:r>
              <a:rPr dirty="0" spc="305"/>
              <a:t> </a:t>
            </a:r>
            <a:r>
              <a:rPr dirty="0" spc="225"/>
              <a:t>CSS</a:t>
            </a:r>
            <a:r>
              <a:rPr dirty="0" spc="295"/>
              <a:t> </a:t>
            </a:r>
            <a:r>
              <a:rPr dirty="0" spc="60"/>
              <a:t>allows</a:t>
            </a:r>
            <a:r>
              <a:rPr dirty="0" spc="295"/>
              <a:t> </a:t>
            </a:r>
            <a:r>
              <a:rPr dirty="0" spc="85"/>
              <a:t>you</a:t>
            </a:r>
            <a:r>
              <a:rPr dirty="0" spc="305"/>
              <a:t> </a:t>
            </a:r>
            <a:r>
              <a:rPr dirty="0"/>
              <a:t>to</a:t>
            </a:r>
            <a:r>
              <a:rPr dirty="0" spc="305"/>
              <a:t> </a:t>
            </a:r>
            <a:r>
              <a:rPr dirty="0" spc="65"/>
              <a:t>control</a:t>
            </a:r>
            <a:r>
              <a:rPr dirty="0" spc="330"/>
              <a:t> </a:t>
            </a:r>
            <a:r>
              <a:rPr dirty="0" spc="75"/>
              <a:t>the</a:t>
            </a:r>
            <a:r>
              <a:rPr dirty="0" spc="310"/>
              <a:t> </a:t>
            </a:r>
            <a:r>
              <a:rPr dirty="0" spc="90"/>
              <a:t>layout,</a:t>
            </a:r>
            <a:r>
              <a:rPr dirty="0" spc="290"/>
              <a:t> </a:t>
            </a:r>
            <a:r>
              <a:rPr dirty="0" spc="90"/>
              <a:t>design,</a:t>
            </a:r>
            <a:r>
              <a:rPr dirty="0" spc="290"/>
              <a:t> </a:t>
            </a:r>
            <a:r>
              <a:rPr dirty="0" spc="114"/>
              <a:t>and</a:t>
            </a:r>
            <a:r>
              <a:rPr dirty="0" spc="300"/>
              <a:t> </a:t>
            </a:r>
            <a:r>
              <a:rPr dirty="0" spc="70"/>
              <a:t>formatting</a:t>
            </a:r>
            <a:r>
              <a:rPr dirty="0" spc="305"/>
              <a:t> </a:t>
            </a:r>
            <a:r>
              <a:rPr dirty="0" spc="-25"/>
              <a:t>of </a:t>
            </a:r>
            <a:r>
              <a:rPr dirty="0"/>
              <a:t>web</a:t>
            </a:r>
            <a:r>
              <a:rPr dirty="0" spc="250"/>
              <a:t> </a:t>
            </a:r>
            <a:r>
              <a:rPr dirty="0" spc="80"/>
              <a:t>content.</a:t>
            </a:r>
          </a:p>
          <a:p>
            <a:pPr algn="just" marL="12700" marR="5080">
              <a:lnSpc>
                <a:spcPts val="1510"/>
              </a:lnSpc>
              <a:spcBef>
                <a:spcPts val="1005"/>
              </a:spcBef>
            </a:pPr>
            <a:r>
              <a:rPr dirty="0" spc="70" b="1">
                <a:solidFill>
                  <a:srgbClr val="D25B5B"/>
                </a:solidFill>
                <a:latin typeface="Cambria"/>
                <a:cs typeface="Cambria"/>
              </a:rPr>
              <a:t>Bootstrap:</a:t>
            </a:r>
            <a:r>
              <a:rPr dirty="0" spc="32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80"/>
              <a:t>Bootstrap</a:t>
            </a:r>
            <a:r>
              <a:rPr dirty="0" spc="330"/>
              <a:t> </a:t>
            </a:r>
            <a:r>
              <a:rPr dirty="0" spc="75"/>
              <a:t>is</a:t>
            </a:r>
            <a:r>
              <a:rPr dirty="0" spc="325"/>
              <a:t> </a:t>
            </a:r>
            <a:r>
              <a:rPr dirty="0" spc="120"/>
              <a:t>a</a:t>
            </a:r>
            <a:r>
              <a:rPr dirty="0" spc="330"/>
              <a:t> </a:t>
            </a:r>
            <a:r>
              <a:rPr dirty="0" spc="85"/>
              <a:t>popular</a:t>
            </a:r>
            <a:r>
              <a:rPr dirty="0" spc="310"/>
              <a:t> </a:t>
            </a:r>
            <a:r>
              <a:rPr dirty="0" spc="60"/>
              <a:t>front-</a:t>
            </a:r>
            <a:r>
              <a:rPr dirty="0" spc="85"/>
              <a:t>end</a:t>
            </a:r>
            <a:r>
              <a:rPr dirty="0" spc="325"/>
              <a:t> </a:t>
            </a:r>
            <a:r>
              <a:rPr dirty="0" spc="60"/>
              <a:t>framework</a:t>
            </a:r>
            <a:r>
              <a:rPr dirty="0" spc="330"/>
              <a:t> </a:t>
            </a:r>
            <a:r>
              <a:rPr dirty="0"/>
              <a:t>for</a:t>
            </a:r>
            <a:r>
              <a:rPr dirty="0" spc="315"/>
              <a:t> </a:t>
            </a:r>
            <a:r>
              <a:rPr dirty="0" spc="80"/>
              <a:t>building</a:t>
            </a:r>
            <a:r>
              <a:rPr dirty="0" spc="305"/>
              <a:t> </a:t>
            </a:r>
            <a:r>
              <a:rPr dirty="0" spc="65"/>
              <a:t>responsive</a:t>
            </a:r>
            <a:r>
              <a:rPr dirty="0" spc="345"/>
              <a:t> </a:t>
            </a:r>
            <a:r>
              <a:rPr dirty="0" spc="110"/>
              <a:t>and</a:t>
            </a:r>
            <a:r>
              <a:rPr dirty="0" spc="335"/>
              <a:t> </a:t>
            </a:r>
            <a:r>
              <a:rPr dirty="0" spc="70"/>
              <a:t>mobile-</a:t>
            </a:r>
            <a:r>
              <a:rPr dirty="0" spc="50"/>
              <a:t>first</a:t>
            </a:r>
            <a:r>
              <a:rPr dirty="0" spc="320"/>
              <a:t> </a:t>
            </a:r>
            <a:r>
              <a:rPr dirty="0"/>
              <a:t>web</a:t>
            </a:r>
            <a:r>
              <a:rPr dirty="0" spc="315"/>
              <a:t> </a:t>
            </a:r>
            <a:r>
              <a:rPr dirty="0" spc="85"/>
              <a:t>applications.</a:t>
            </a:r>
            <a:r>
              <a:rPr dirty="0" spc="305"/>
              <a:t> </a:t>
            </a:r>
            <a:r>
              <a:rPr dirty="0" spc="40"/>
              <a:t>It </a:t>
            </a:r>
            <a:r>
              <a:rPr dirty="0" spc="55"/>
              <a:t>provides</a:t>
            </a:r>
            <a:r>
              <a:rPr dirty="0" spc="180"/>
              <a:t> </a:t>
            </a:r>
            <a:r>
              <a:rPr dirty="0" spc="120"/>
              <a:t>a</a:t>
            </a:r>
            <a:r>
              <a:rPr dirty="0" spc="175"/>
              <a:t> </a:t>
            </a:r>
            <a:r>
              <a:rPr dirty="0" spc="70"/>
              <a:t>set</a:t>
            </a:r>
            <a:r>
              <a:rPr dirty="0" spc="175"/>
              <a:t> </a:t>
            </a:r>
            <a:r>
              <a:rPr dirty="0"/>
              <a:t>of</a:t>
            </a:r>
            <a:r>
              <a:rPr dirty="0" spc="195"/>
              <a:t> </a:t>
            </a:r>
            <a:r>
              <a:rPr dirty="0" spc="60"/>
              <a:t>pre-</a:t>
            </a:r>
            <a:r>
              <a:rPr dirty="0" spc="70"/>
              <a:t>designed</a:t>
            </a:r>
            <a:r>
              <a:rPr dirty="0" spc="190"/>
              <a:t> </a:t>
            </a:r>
            <a:r>
              <a:rPr dirty="0" spc="110"/>
              <a:t>HTML,</a:t>
            </a:r>
            <a:r>
              <a:rPr dirty="0" spc="165"/>
              <a:t> </a:t>
            </a:r>
            <a:r>
              <a:rPr dirty="0" spc="204"/>
              <a:t>CSS,</a:t>
            </a:r>
            <a:r>
              <a:rPr dirty="0" spc="170"/>
              <a:t> </a:t>
            </a:r>
            <a:r>
              <a:rPr dirty="0" spc="114"/>
              <a:t>and</a:t>
            </a:r>
            <a:r>
              <a:rPr dirty="0" spc="185"/>
              <a:t> </a:t>
            </a:r>
            <a:r>
              <a:rPr dirty="0" spc="120"/>
              <a:t>JavaScript</a:t>
            </a:r>
            <a:r>
              <a:rPr dirty="0" spc="170"/>
              <a:t> </a:t>
            </a:r>
            <a:r>
              <a:rPr dirty="0" spc="95"/>
              <a:t>components,</a:t>
            </a:r>
            <a:r>
              <a:rPr dirty="0" spc="190"/>
              <a:t> </a:t>
            </a:r>
            <a:r>
              <a:rPr dirty="0" spc="80"/>
              <a:t>along</a:t>
            </a:r>
            <a:r>
              <a:rPr dirty="0" spc="170"/>
              <a:t> </a:t>
            </a:r>
            <a:r>
              <a:rPr dirty="0" spc="55"/>
              <a:t>with</a:t>
            </a:r>
            <a:r>
              <a:rPr dirty="0" spc="175"/>
              <a:t> </a:t>
            </a:r>
            <a:r>
              <a:rPr dirty="0" spc="120"/>
              <a:t>a</a:t>
            </a:r>
            <a:r>
              <a:rPr dirty="0" spc="204"/>
              <a:t> </a:t>
            </a:r>
            <a:r>
              <a:rPr dirty="0" spc="50"/>
              <a:t>grid</a:t>
            </a:r>
            <a:r>
              <a:rPr dirty="0" spc="180"/>
              <a:t> </a:t>
            </a:r>
            <a:r>
              <a:rPr dirty="0" spc="85"/>
              <a:t>system</a:t>
            </a:r>
            <a:r>
              <a:rPr dirty="0" spc="180"/>
              <a:t> </a:t>
            </a:r>
            <a:r>
              <a:rPr dirty="0" spc="110"/>
              <a:t>and</a:t>
            </a:r>
            <a:r>
              <a:rPr dirty="0" spc="180"/>
              <a:t> </a:t>
            </a:r>
            <a:r>
              <a:rPr dirty="0" spc="75"/>
              <a:t>various</a:t>
            </a:r>
            <a:r>
              <a:rPr dirty="0" spc="180"/>
              <a:t> </a:t>
            </a:r>
            <a:r>
              <a:rPr dirty="0" spc="65"/>
              <a:t>utilities, </a:t>
            </a:r>
            <a:r>
              <a:rPr dirty="0"/>
              <a:t>to</a:t>
            </a:r>
            <a:r>
              <a:rPr dirty="0" spc="185"/>
              <a:t> </a:t>
            </a:r>
            <a:r>
              <a:rPr dirty="0" spc="80"/>
              <a:t>help</a:t>
            </a:r>
            <a:r>
              <a:rPr dirty="0" spc="145"/>
              <a:t> </a:t>
            </a:r>
            <a:r>
              <a:rPr dirty="0" spc="55"/>
              <a:t>developers</a:t>
            </a:r>
            <a:r>
              <a:rPr dirty="0" spc="155"/>
              <a:t> </a:t>
            </a:r>
            <a:r>
              <a:rPr dirty="0" spc="60"/>
              <a:t>create</a:t>
            </a:r>
            <a:r>
              <a:rPr dirty="0" spc="165"/>
              <a:t> </a:t>
            </a:r>
            <a:r>
              <a:rPr dirty="0" spc="75"/>
              <a:t>modern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55"/>
              <a:t> </a:t>
            </a:r>
            <a:r>
              <a:rPr dirty="0" spc="75"/>
              <a:t>visually</a:t>
            </a:r>
            <a:r>
              <a:rPr dirty="0" spc="150"/>
              <a:t> </a:t>
            </a:r>
            <a:r>
              <a:rPr dirty="0" spc="80"/>
              <a:t>appealing</a:t>
            </a:r>
            <a:r>
              <a:rPr dirty="0" spc="125"/>
              <a:t> </a:t>
            </a:r>
            <a:r>
              <a:rPr dirty="0"/>
              <a:t>web</a:t>
            </a:r>
            <a:r>
              <a:rPr dirty="0" spc="145"/>
              <a:t> </a:t>
            </a:r>
            <a:r>
              <a:rPr dirty="0" spc="70"/>
              <a:t>interfaces</a:t>
            </a:r>
            <a:r>
              <a:rPr dirty="0" spc="145"/>
              <a:t> </a:t>
            </a:r>
            <a:r>
              <a:rPr dirty="0" spc="80"/>
              <a:t>quickly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60"/>
              <a:t> </a:t>
            </a:r>
            <a:r>
              <a:rPr dirty="0" spc="50"/>
              <a:t>efficiently.</a:t>
            </a:r>
          </a:p>
          <a:p>
            <a:pPr algn="just" marL="12700" marR="7620">
              <a:lnSpc>
                <a:spcPts val="1939"/>
              </a:lnSpc>
              <a:spcBef>
                <a:spcPts val="1015"/>
              </a:spcBef>
            </a:pPr>
            <a:r>
              <a:rPr dirty="0" sz="1800" spc="150" b="1">
                <a:solidFill>
                  <a:srgbClr val="D25B5B"/>
                </a:solidFill>
                <a:latin typeface="Cambria"/>
                <a:cs typeface="Cambria"/>
              </a:rPr>
              <a:t>JavaScript:</a:t>
            </a:r>
            <a:r>
              <a:rPr dirty="0" sz="1800" spc="31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z="1800" spc="155" b="1">
                <a:latin typeface="Cambria"/>
                <a:cs typeface="Cambria"/>
              </a:rPr>
              <a:t>JavaScript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315" b="1">
                <a:latin typeface="Cambria"/>
                <a:cs typeface="Cambria"/>
              </a:rPr>
              <a:t>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300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versatile</a:t>
            </a:r>
            <a:r>
              <a:rPr dirty="0" sz="1800" spc="310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60" b="1">
                <a:latin typeface="Cambria"/>
                <a:cs typeface="Cambria"/>
              </a:rPr>
              <a:t>widely-</a:t>
            </a:r>
            <a:r>
              <a:rPr dirty="0" sz="1800" spc="90" b="1">
                <a:latin typeface="Cambria"/>
                <a:cs typeface="Cambria"/>
              </a:rPr>
              <a:t>used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programming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language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65" b="1">
                <a:latin typeface="Cambria"/>
                <a:cs typeface="Cambria"/>
              </a:rPr>
              <a:t>primarily </a:t>
            </a:r>
            <a:r>
              <a:rPr dirty="0" sz="1800" spc="85" b="1">
                <a:latin typeface="Cambria"/>
                <a:cs typeface="Cambria"/>
              </a:rPr>
              <a:t>known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55" b="1">
                <a:latin typeface="Cambria"/>
                <a:cs typeface="Cambria"/>
              </a:rPr>
              <a:t>for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spc="110" b="1">
                <a:latin typeface="Cambria"/>
                <a:cs typeface="Cambria"/>
              </a:rPr>
              <a:t>its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50" b="1">
                <a:latin typeface="Cambria"/>
                <a:cs typeface="Cambria"/>
              </a:rPr>
              <a:t>role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in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development.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spc="125" b="1">
                <a:latin typeface="Cambria"/>
                <a:cs typeface="Cambria"/>
              </a:rPr>
              <a:t>It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allows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spc="114" b="1">
                <a:latin typeface="Cambria"/>
                <a:cs typeface="Cambria"/>
              </a:rPr>
              <a:t>you</a:t>
            </a:r>
            <a:r>
              <a:rPr dirty="0" sz="1800" spc="235" b="1">
                <a:latin typeface="Cambria"/>
                <a:cs typeface="Cambria"/>
              </a:rPr>
              <a:t>  </a:t>
            </a:r>
            <a:r>
              <a:rPr dirty="0" sz="1800" spc="120" b="1">
                <a:latin typeface="Cambria"/>
                <a:cs typeface="Cambria"/>
              </a:rPr>
              <a:t>to</a:t>
            </a:r>
            <a:r>
              <a:rPr dirty="0" sz="1800" spc="229" b="1">
                <a:latin typeface="Cambria"/>
                <a:cs typeface="Cambria"/>
              </a:rPr>
              <a:t>  </a:t>
            </a:r>
            <a:r>
              <a:rPr dirty="0" sz="1800" spc="95" b="1">
                <a:latin typeface="Cambria"/>
                <a:cs typeface="Cambria"/>
              </a:rPr>
              <a:t>create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105" b="1">
                <a:latin typeface="Cambria"/>
                <a:cs typeface="Cambria"/>
              </a:rPr>
              <a:t>interactive</a:t>
            </a:r>
            <a:r>
              <a:rPr dirty="0" sz="1800" spc="240" b="1">
                <a:latin typeface="Cambria"/>
                <a:cs typeface="Cambria"/>
              </a:rPr>
              <a:t>  </a:t>
            </a:r>
            <a:r>
              <a:rPr dirty="0" sz="1800" spc="60" b="1">
                <a:latin typeface="Cambria"/>
                <a:cs typeface="Cambria"/>
              </a:rPr>
              <a:t>and </a:t>
            </a:r>
            <a:r>
              <a:rPr dirty="0" sz="1800" spc="125" b="1">
                <a:latin typeface="Cambria"/>
                <a:cs typeface="Cambria"/>
              </a:rPr>
              <a:t>dynamic</a:t>
            </a:r>
            <a:r>
              <a:rPr dirty="0" sz="1800" spc="254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pages,</a:t>
            </a:r>
            <a:r>
              <a:rPr dirty="0" sz="1800" spc="254" b="1">
                <a:latin typeface="Cambria"/>
                <a:cs typeface="Cambria"/>
              </a:rPr>
              <a:t> </a:t>
            </a:r>
            <a:r>
              <a:rPr dirty="0" sz="1800" spc="65" b="1">
                <a:latin typeface="Cambria"/>
                <a:cs typeface="Cambria"/>
              </a:rPr>
              <a:t>build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web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applications,</a:t>
            </a:r>
            <a:r>
              <a:rPr dirty="0" sz="1800" spc="260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260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enhance</a:t>
            </a:r>
            <a:r>
              <a:rPr dirty="0" sz="1800" spc="270" b="1">
                <a:latin typeface="Cambria"/>
                <a:cs typeface="Cambria"/>
              </a:rPr>
              <a:t> </a:t>
            </a:r>
            <a:r>
              <a:rPr dirty="0" sz="1800" spc="65" b="1">
                <a:latin typeface="Cambria"/>
                <a:cs typeface="Cambria"/>
              </a:rPr>
              <a:t>user</a:t>
            </a:r>
            <a:r>
              <a:rPr dirty="0" sz="1800" spc="250" b="1">
                <a:latin typeface="Cambria"/>
                <a:cs typeface="Cambria"/>
              </a:rPr>
              <a:t> </a:t>
            </a:r>
            <a:r>
              <a:rPr dirty="0" sz="1800" spc="75" b="1">
                <a:latin typeface="Cambria"/>
                <a:cs typeface="Cambria"/>
              </a:rPr>
              <a:t>experiences</a:t>
            </a:r>
            <a:r>
              <a:rPr dirty="0" spc="75">
                <a:solidFill>
                  <a:srgbClr val="374151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algn="just" marL="12700" marR="7620">
              <a:lnSpc>
                <a:spcPts val="1510"/>
              </a:lnSpc>
              <a:spcBef>
                <a:spcPts val="1010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React:</a:t>
            </a:r>
            <a:r>
              <a:rPr dirty="0" spc="36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React,</a:t>
            </a:r>
            <a:r>
              <a:rPr dirty="0" spc="340"/>
              <a:t> </a:t>
            </a:r>
            <a:r>
              <a:rPr dirty="0" spc="80"/>
              <a:t>also</a:t>
            </a:r>
            <a:r>
              <a:rPr dirty="0" spc="355"/>
              <a:t> </a:t>
            </a:r>
            <a:r>
              <a:rPr dirty="0" spc="85"/>
              <a:t>known</a:t>
            </a:r>
            <a:r>
              <a:rPr dirty="0" spc="340"/>
              <a:t> </a:t>
            </a:r>
            <a:r>
              <a:rPr dirty="0" spc="120"/>
              <a:t>as</a:t>
            </a:r>
            <a:r>
              <a:rPr dirty="0" spc="350"/>
              <a:t> </a:t>
            </a:r>
            <a:r>
              <a:rPr dirty="0" spc="95"/>
              <a:t>React.js</a:t>
            </a:r>
            <a:r>
              <a:rPr dirty="0" spc="350"/>
              <a:t> </a:t>
            </a:r>
            <a:r>
              <a:rPr dirty="0"/>
              <a:t>or</a:t>
            </a:r>
            <a:r>
              <a:rPr dirty="0" spc="340"/>
              <a:t> </a:t>
            </a:r>
            <a:r>
              <a:rPr dirty="0" spc="155"/>
              <a:t>ReactJS,</a:t>
            </a:r>
            <a:r>
              <a:rPr dirty="0" spc="340"/>
              <a:t> </a:t>
            </a:r>
            <a:r>
              <a:rPr dirty="0" spc="80"/>
              <a:t>is</a:t>
            </a:r>
            <a:r>
              <a:rPr dirty="0" spc="350"/>
              <a:t> </a:t>
            </a:r>
            <a:r>
              <a:rPr dirty="0" spc="120"/>
              <a:t>a</a:t>
            </a:r>
            <a:r>
              <a:rPr dirty="0" spc="350"/>
              <a:t> </a:t>
            </a:r>
            <a:r>
              <a:rPr dirty="0" spc="85"/>
              <a:t>popular</a:t>
            </a:r>
            <a:r>
              <a:rPr dirty="0" spc="345"/>
              <a:t> </a:t>
            </a:r>
            <a:r>
              <a:rPr dirty="0" spc="120"/>
              <a:t>JavaScript</a:t>
            </a:r>
            <a:r>
              <a:rPr dirty="0" spc="345"/>
              <a:t> </a:t>
            </a:r>
            <a:r>
              <a:rPr dirty="0" spc="55"/>
              <a:t>library</a:t>
            </a:r>
            <a:r>
              <a:rPr dirty="0" spc="350"/>
              <a:t> </a:t>
            </a:r>
            <a:r>
              <a:rPr dirty="0"/>
              <a:t>for</a:t>
            </a:r>
            <a:r>
              <a:rPr dirty="0" spc="345"/>
              <a:t> </a:t>
            </a:r>
            <a:r>
              <a:rPr dirty="0" spc="80"/>
              <a:t>building</a:t>
            </a:r>
            <a:r>
              <a:rPr dirty="0" spc="345"/>
              <a:t> </a:t>
            </a:r>
            <a:r>
              <a:rPr dirty="0" spc="90"/>
              <a:t>user</a:t>
            </a:r>
            <a:r>
              <a:rPr dirty="0" spc="345"/>
              <a:t> </a:t>
            </a:r>
            <a:r>
              <a:rPr dirty="0" spc="70"/>
              <a:t>interfaces</a:t>
            </a:r>
            <a:r>
              <a:rPr dirty="0" spc="355"/>
              <a:t> </a:t>
            </a:r>
            <a:r>
              <a:rPr dirty="0" spc="-10"/>
              <a:t>(UIs). </a:t>
            </a:r>
            <a:r>
              <a:rPr dirty="0" spc="60"/>
              <a:t>Developed</a:t>
            </a:r>
            <a:r>
              <a:rPr dirty="0" spc="95"/>
              <a:t>  </a:t>
            </a:r>
            <a:r>
              <a:rPr dirty="0" spc="110"/>
              <a:t>and</a:t>
            </a:r>
            <a:r>
              <a:rPr dirty="0" spc="95"/>
              <a:t>  </a:t>
            </a:r>
            <a:r>
              <a:rPr dirty="0" spc="85"/>
              <a:t>maintained</a:t>
            </a:r>
            <a:r>
              <a:rPr dirty="0" spc="95"/>
              <a:t>  </a:t>
            </a:r>
            <a:r>
              <a:rPr dirty="0" spc="80"/>
              <a:t>by</a:t>
            </a:r>
            <a:r>
              <a:rPr dirty="0" spc="100"/>
              <a:t>  </a:t>
            </a:r>
            <a:r>
              <a:rPr dirty="0" spc="95"/>
              <a:t>Facebook,</a:t>
            </a:r>
            <a:r>
              <a:rPr dirty="0" spc="100"/>
              <a:t>  </a:t>
            </a:r>
            <a:r>
              <a:rPr dirty="0" spc="90"/>
              <a:t>React</a:t>
            </a:r>
            <a:r>
              <a:rPr dirty="0" spc="95"/>
              <a:t>  </a:t>
            </a:r>
            <a:r>
              <a:rPr dirty="0" spc="80"/>
              <a:t>is</a:t>
            </a:r>
            <a:r>
              <a:rPr dirty="0" spc="100"/>
              <a:t>  </a:t>
            </a:r>
            <a:r>
              <a:rPr dirty="0"/>
              <a:t>widely</a:t>
            </a:r>
            <a:r>
              <a:rPr dirty="0" spc="95"/>
              <a:t>  </a:t>
            </a:r>
            <a:r>
              <a:rPr dirty="0" spc="105"/>
              <a:t>used</a:t>
            </a:r>
            <a:r>
              <a:rPr dirty="0" spc="95"/>
              <a:t>  </a:t>
            </a:r>
            <a:r>
              <a:rPr dirty="0"/>
              <a:t>for</a:t>
            </a:r>
            <a:r>
              <a:rPr dirty="0" spc="100"/>
              <a:t>  </a:t>
            </a:r>
            <a:r>
              <a:rPr dirty="0" spc="70"/>
              <a:t>creating</a:t>
            </a:r>
            <a:r>
              <a:rPr dirty="0" spc="95"/>
              <a:t>  </a:t>
            </a:r>
            <a:r>
              <a:rPr dirty="0" spc="105"/>
              <a:t>dynamic,</a:t>
            </a:r>
            <a:r>
              <a:rPr dirty="0" spc="100"/>
              <a:t>  </a:t>
            </a:r>
            <a:r>
              <a:rPr dirty="0" spc="70"/>
              <a:t>interactive,</a:t>
            </a:r>
            <a:r>
              <a:rPr dirty="0" spc="100"/>
              <a:t>  </a:t>
            </a:r>
            <a:r>
              <a:rPr dirty="0" spc="114"/>
              <a:t>and</a:t>
            </a:r>
            <a:r>
              <a:rPr dirty="0" spc="100"/>
              <a:t>  </a:t>
            </a:r>
            <a:r>
              <a:rPr dirty="0" spc="75"/>
              <a:t>reusable</a:t>
            </a:r>
            <a:r>
              <a:rPr dirty="0" spc="95"/>
              <a:t>  </a:t>
            </a:r>
            <a:r>
              <a:rPr dirty="0" spc="60"/>
              <a:t>UI </a:t>
            </a:r>
            <a:r>
              <a:rPr dirty="0" spc="85"/>
              <a:t>components.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85">
                <a:solidFill>
                  <a:srgbClr val="D25B5B"/>
                </a:solidFill>
              </a:rPr>
              <a:t>Frontend</a:t>
            </a:r>
            <a:endParaRPr sz="4400"/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8735" rIns="0" bIns="0" rtlCol="0" vert="horz">
            <a:spAutoFit/>
          </a:bodyPr>
          <a:lstStyle/>
          <a:p>
            <a:pPr algn="just" marL="12700" marR="6985">
              <a:lnSpc>
                <a:spcPts val="1500"/>
              </a:lnSpc>
              <a:spcBef>
                <a:spcPts val="305"/>
              </a:spcBef>
            </a:pPr>
            <a:r>
              <a:rPr dirty="0" spc="105" b="1">
                <a:solidFill>
                  <a:srgbClr val="D25B5B"/>
                </a:solidFill>
                <a:latin typeface="Cambria"/>
                <a:cs typeface="Cambria"/>
              </a:rPr>
              <a:t>HTML:</a:t>
            </a:r>
            <a:r>
              <a:rPr dirty="0" spc="30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00"/>
              <a:t>HTML</a:t>
            </a:r>
            <a:r>
              <a:rPr dirty="0" spc="305"/>
              <a:t> </a:t>
            </a:r>
            <a:r>
              <a:rPr dirty="0" spc="80"/>
              <a:t>which</a:t>
            </a:r>
            <a:r>
              <a:rPr dirty="0" spc="305"/>
              <a:t> </a:t>
            </a:r>
            <a:r>
              <a:rPr dirty="0" spc="100"/>
              <a:t>stands</a:t>
            </a:r>
            <a:r>
              <a:rPr dirty="0" spc="305"/>
              <a:t> </a:t>
            </a:r>
            <a:r>
              <a:rPr dirty="0"/>
              <a:t>for</a:t>
            </a:r>
            <a:r>
              <a:rPr dirty="0" spc="300"/>
              <a:t> </a:t>
            </a:r>
            <a:r>
              <a:rPr dirty="0" spc="70"/>
              <a:t>Hyper</a:t>
            </a:r>
            <a:r>
              <a:rPr dirty="0" spc="300"/>
              <a:t> </a:t>
            </a:r>
            <a:r>
              <a:rPr dirty="0" spc="55"/>
              <a:t>Text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100"/>
              <a:t>Language,</a:t>
            </a:r>
            <a:r>
              <a:rPr dirty="0" spc="300"/>
              <a:t> </a:t>
            </a:r>
            <a:r>
              <a:rPr dirty="0" spc="75"/>
              <a:t>is</a:t>
            </a:r>
            <a:r>
              <a:rPr dirty="0" spc="305"/>
              <a:t> </a:t>
            </a:r>
            <a:r>
              <a:rPr dirty="0" spc="75"/>
              <a:t>the</a:t>
            </a:r>
            <a:r>
              <a:rPr dirty="0" spc="305"/>
              <a:t> </a:t>
            </a:r>
            <a:r>
              <a:rPr dirty="0" spc="90"/>
              <a:t>standard</a:t>
            </a:r>
            <a:r>
              <a:rPr dirty="0" spc="300"/>
              <a:t> </a:t>
            </a:r>
            <a:r>
              <a:rPr dirty="0" spc="110"/>
              <a:t>markup</a:t>
            </a:r>
            <a:r>
              <a:rPr dirty="0" spc="300"/>
              <a:t> </a:t>
            </a:r>
            <a:r>
              <a:rPr dirty="0" spc="90"/>
              <a:t>language</a:t>
            </a:r>
            <a:r>
              <a:rPr dirty="0" spc="305"/>
              <a:t> </a:t>
            </a:r>
            <a:r>
              <a:rPr dirty="0" spc="105"/>
              <a:t>used</a:t>
            </a:r>
            <a:r>
              <a:rPr dirty="0" spc="300"/>
              <a:t> </a:t>
            </a:r>
            <a:r>
              <a:rPr dirty="0"/>
              <a:t>to</a:t>
            </a:r>
            <a:r>
              <a:rPr dirty="0" spc="310"/>
              <a:t> </a:t>
            </a:r>
            <a:r>
              <a:rPr dirty="0" spc="60"/>
              <a:t>create</a:t>
            </a:r>
            <a:r>
              <a:rPr dirty="0" spc="310"/>
              <a:t> </a:t>
            </a:r>
            <a:r>
              <a:rPr dirty="0" spc="-25"/>
              <a:t>web </a:t>
            </a:r>
            <a:r>
              <a:rPr dirty="0" spc="100"/>
              <a:t>pages.</a:t>
            </a:r>
            <a:r>
              <a:rPr dirty="0" spc="120"/>
              <a:t> </a:t>
            </a:r>
            <a:r>
              <a:rPr dirty="0" spc="50"/>
              <a:t>It</a:t>
            </a:r>
            <a:r>
              <a:rPr dirty="0" spc="13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80"/>
              <a:t>foundation</a:t>
            </a:r>
            <a:r>
              <a:rPr dirty="0" spc="145"/>
              <a:t> </a:t>
            </a:r>
            <a:r>
              <a:rPr dirty="0"/>
              <a:t>of</a:t>
            </a:r>
            <a:r>
              <a:rPr dirty="0" spc="160"/>
              <a:t> </a:t>
            </a:r>
            <a:r>
              <a:rPr dirty="0" spc="50"/>
              <a:t>web</a:t>
            </a:r>
            <a:r>
              <a:rPr dirty="0" spc="125"/>
              <a:t> </a:t>
            </a:r>
            <a:r>
              <a:rPr dirty="0" spc="65"/>
              <a:t>development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45"/>
              <a:t> </a:t>
            </a:r>
            <a:r>
              <a:rPr dirty="0" spc="75"/>
              <a:t>is</a:t>
            </a:r>
            <a:r>
              <a:rPr dirty="0" spc="155"/>
              <a:t> </a:t>
            </a:r>
            <a:r>
              <a:rPr dirty="0" spc="110"/>
              <a:t>used</a:t>
            </a:r>
            <a:r>
              <a:rPr dirty="0" spc="114"/>
              <a:t> </a:t>
            </a:r>
            <a:r>
              <a:rPr dirty="0"/>
              <a:t>to</a:t>
            </a:r>
            <a:r>
              <a:rPr dirty="0" spc="170"/>
              <a:t> </a:t>
            </a:r>
            <a:r>
              <a:rPr dirty="0" spc="90"/>
              <a:t>structure</a:t>
            </a:r>
            <a:r>
              <a:rPr dirty="0" spc="140"/>
              <a:t> </a:t>
            </a:r>
            <a:r>
              <a:rPr dirty="0" spc="80"/>
              <a:t>content</a:t>
            </a:r>
            <a:r>
              <a:rPr dirty="0" spc="150"/>
              <a:t> </a:t>
            </a:r>
            <a:r>
              <a:rPr dirty="0" spc="90"/>
              <a:t>on</a:t>
            </a:r>
            <a:r>
              <a:rPr dirty="0" spc="150"/>
              <a:t> </a:t>
            </a:r>
            <a:r>
              <a:rPr dirty="0" spc="75"/>
              <a:t>the</a:t>
            </a:r>
            <a:r>
              <a:rPr dirty="0" spc="165"/>
              <a:t> </a:t>
            </a:r>
            <a:r>
              <a:rPr dirty="0" spc="50"/>
              <a:t>World</a:t>
            </a:r>
            <a:r>
              <a:rPr dirty="0" spc="160"/>
              <a:t> </a:t>
            </a:r>
            <a:r>
              <a:rPr dirty="0" spc="50"/>
              <a:t>Wide</a:t>
            </a:r>
            <a:r>
              <a:rPr dirty="0" spc="145"/>
              <a:t> </a:t>
            </a:r>
            <a:r>
              <a:rPr dirty="0" spc="70"/>
              <a:t>Web.</a:t>
            </a:r>
          </a:p>
          <a:p>
            <a:pPr algn="just" marL="12700" marR="5715">
              <a:lnSpc>
                <a:spcPts val="1510"/>
              </a:lnSpc>
              <a:spcBef>
                <a:spcPts val="1010"/>
              </a:spcBef>
            </a:pPr>
            <a:r>
              <a:rPr dirty="0" spc="180" b="1">
                <a:solidFill>
                  <a:srgbClr val="D25B5B"/>
                </a:solidFill>
                <a:latin typeface="Cambria"/>
                <a:cs typeface="Cambria"/>
              </a:rPr>
              <a:t>CSS:</a:t>
            </a:r>
            <a:r>
              <a:rPr dirty="0" spc="150" b="1">
                <a:solidFill>
                  <a:srgbClr val="D25B5B"/>
                </a:solidFill>
                <a:latin typeface="Cambria"/>
                <a:cs typeface="Cambria"/>
              </a:rPr>
              <a:t>  </a:t>
            </a:r>
            <a:r>
              <a:rPr dirty="0" spc="204"/>
              <a:t>CSS,</a:t>
            </a:r>
            <a:r>
              <a:rPr dirty="0" spc="155"/>
              <a:t>  </a:t>
            </a:r>
            <a:r>
              <a:rPr dirty="0" spc="85"/>
              <a:t>which</a:t>
            </a:r>
            <a:r>
              <a:rPr dirty="0" spc="150"/>
              <a:t>  </a:t>
            </a:r>
            <a:r>
              <a:rPr dirty="0" spc="105"/>
              <a:t>stands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50"/>
              <a:t>  </a:t>
            </a:r>
            <a:r>
              <a:rPr dirty="0" spc="110"/>
              <a:t>Cascading</a:t>
            </a:r>
            <a:r>
              <a:rPr dirty="0" spc="155"/>
              <a:t>  </a:t>
            </a:r>
            <a:r>
              <a:rPr dirty="0" spc="80"/>
              <a:t>Style</a:t>
            </a:r>
            <a:r>
              <a:rPr dirty="0" spc="160"/>
              <a:t>  </a:t>
            </a:r>
            <a:r>
              <a:rPr dirty="0" spc="105"/>
              <a:t>Sheets,</a:t>
            </a:r>
            <a:r>
              <a:rPr dirty="0" spc="155"/>
              <a:t>  </a:t>
            </a:r>
            <a:r>
              <a:rPr dirty="0" spc="75"/>
              <a:t>is</a:t>
            </a:r>
            <a:r>
              <a:rPr dirty="0" spc="155"/>
              <a:t>  </a:t>
            </a:r>
            <a:r>
              <a:rPr dirty="0" spc="120"/>
              <a:t>a</a:t>
            </a:r>
            <a:r>
              <a:rPr dirty="0" spc="150"/>
              <a:t>  </a:t>
            </a:r>
            <a:r>
              <a:rPr dirty="0" spc="55"/>
              <a:t>style</a:t>
            </a:r>
            <a:r>
              <a:rPr dirty="0" spc="160"/>
              <a:t>  </a:t>
            </a:r>
            <a:r>
              <a:rPr dirty="0" spc="80"/>
              <a:t>sheet</a:t>
            </a:r>
            <a:r>
              <a:rPr dirty="0" spc="155"/>
              <a:t>  </a:t>
            </a:r>
            <a:r>
              <a:rPr dirty="0" spc="90"/>
              <a:t>language</a:t>
            </a:r>
            <a:r>
              <a:rPr dirty="0" spc="155"/>
              <a:t>  </a:t>
            </a:r>
            <a:r>
              <a:rPr dirty="0" spc="105"/>
              <a:t>used</a:t>
            </a:r>
            <a:r>
              <a:rPr dirty="0" spc="155"/>
              <a:t>  </a:t>
            </a:r>
            <a:r>
              <a:rPr dirty="0"/>
              <a:t>for</a:t>
            </a:r>
            <a:r>
              <a:rPr dirty="0" spc="140"/>
              <a:t>  </a:t>
            </a:r>
            <a:r>
              <a:rPr dirty="0" spc="70"/>
              <a:t>describing</a:t>
            </a:r>
            <a:r>
              <a:rPr dirty="0" spc="155"/>
              <a:t>  </a:t>
            </a:r>
            <a:r>
              <a:rPr dirty="0" spc="75"/>
              <a:t>the</a:t>
            </a:r>
            <a:r>
              <a:rPr dirty="0" spc="160"/>
              <a:t>  </a:t>
            </a:r>
            <a:r>
              <a:rPr dirty="0" spc="75"/>
              <a:t>visual </a:t>
            </a:r>
            <a:r>
              <a:rPr dirty="0" spc="70"/>
              <a:t>presentation</a:t>
            </a:r>
            <a:r>
              <a:rPr dirty="0" spc="310"/>
              <a:t> </a:t>
            </a:r>
            <a:r>
              <a:rPr dirty="0"/>
              <a:t>of</a:t>
            </a:r>
            <a:r>
              <a:rPr dirty="0" spc="305"/>
              <a:t> </a:t>
            </a:r>
            <a:r>
              <a:rPr dirty="0"/>
              <a:t>web</a:t>
            </a:r>
            <a:r>
              <a:rPr dirty="0" spc="285"/>
              <a:t> </a:t>
            </a:r>
            <a:r>
              <a:rPr dirty="0" spc="85"/>
              <a:t>pages</a:t>
            </a:r>
            <a:r>
              <a:rPr dirty="0" spc="300"/>
              <a:t> </a:t>
            </a:r>
            <a:r>
              <a:rPr dirty="0" spc="50"/>
              <a:t>written</a:t>
            </a:r>
            <a:r>
              <a:rPr dirty="0" spc="300"/>
              <a:t> </a:t>
            </a:r>
            <a:r>
              <a:rPr dirty="0" spc="75"/>
              <a:t>in</a:t>
            </a:r>
            <a:r>
              <a:rPr dirty="0" spc="295"/>
              <a:t> </a:t>
            </a:r>
            <a:r>
              <a:rPr dirty="0" spc="110"/>
              <a:t>HTML</a:t>
            </a:r>
            <a:r>
              <a:rPr dirty="0" spc="295"/>
              <a:t> </a:t>
            </a:r>
            <a:r>
              <a:rPr dirty="0"/>
              <a:t>or</a:t>
            </a:r>
            <a:r>
              <a:rPr dirty="0" spc="290"/>
              <a:t> </a:t>
            </a:r>
            <a:r>
              <a:rPr dirty="0" spc="150"/>
              <a:t>XML.</a:t>
            </a:r>
            <a:r>
              <a:rPr dirty="0" spc="305"/>
              <a:t> </a:t>
            </a:r>
            <a:r>
              <a:rPr dirty="0" spc="225"/>
              <a:t>CSS</a:t>
            </a:r>
            <a:r>
              <a:rPr dirty="0" spc="295"/>
              <a:t> </a:t>
            </a:r>
            <a:r>
              <a:rPr dirty="0" spc="60"/>
              <a:t>allows</a:t>
            </a:r>
            <a:r>
              <a:rPr dirty="0" spc="295"/>
              <a:t> </a:t>
            </a:r>
            <a:r>
              <a:rPr dirty="0" spc="85"/>
              <a:t>you</a:t>
            </a:r>
            <a:r>
              <a:rPr dirty="0" spc="305"/>
              <a:t> </a:t>
            </a:r>
            <a:r>
              <a:rPr dirty="0"/>
              <a:t>to</a:t>
            </a:r>
            <a:r>
              <a:rPr dirty="0" spc="305"/>
              <a:t> </a:t>
            </a:r>
            <a:r>
              <a:rPr dirty="0" spc="65"/>
              <a:t>control</a:t>
            </a:r>
            <a:r>
              <a:rPr dirty="0" spc="330"/>
              <a:t> </a:t>
            </a:r>
            <a:r>
              <a:rPr dirty="0" spc="75"/>
              <a:t>the</a:t>
            </a:r>
            <a:r>
              <a:rPr dirty="0" spc="310"/>
              <a:t> </a:t>
            </a:r>
            <a:r>
              <a:rPr dirty="0" spc="90"/>
              <a:t>layout,</a:t>
            </a:r>
            <a:r>
              <a:rPr dirty="0" spc="290"/>
              <a:t> </a:t>
            </a:r>
            <a:r>
              <a:rPr dirty="0" spc="90"/>
              <a:t>design,</a:t>
            </a:r>
            <a:r>
              <a:rPr dirty="0" spc="290"/>
              <a:t> </a:t>
            </a:r>
            <a:r>
              <a:rPr dirty="0" spc="114"/>
              <a:t>and</a:t>
            </a:r>
            <a:r>
              <a:rPr dirty="0" spc="300"/>
              <a:t> </a:t>
            </a:r>
            <a:r>
              <a:rPr dirty="0" spc="70"/>
              <a:t>formatting</a:t>
            </a:r>
            <a:r>
              <a:rPr dirty="0" spc="305"/>
              <a:t> </a:t>
            </a:r>
            <a:r>
              <a:rPr dirty="0" spc="-25"/>
              <a:t>of </a:t>
            </a:r>
            <a:r>
              <a:rPr dirty="0"/>
              <a:t>web</a:t>
            </a:r>
            <a:r>
              <a:rPr dirty="0" spc="250"/>
              <a:t> </a:t>
            </a:r>
            <a:r>
              <a:rPr dirty="0" spc="80"/>
              <a:t>content.</a:t>
            </a:r>
          </a:p>
          <a:p>
            <a:pPr algn="just" marL="12700" marR="5080">
              <a:lnSpc>
                <a:spcPts val="1510"/>
              </a:lnSpc>
              <a:spcBef>
                <a:spcPts val="1005"/>
              </a:spcBef>
            </a:pPr>
            <a:r>
              <a:rPr dirty="0" spc="70" b="1">
                <a:solidFill>
                  <a:srgbClr val="D25B5B"/>
                </a:solidFill>
                <a:latin typeface="Cambria"/>
                <a:cs typeface="Cambria"/>
              </a:rPr>
              <a:t>Bootstrap:</a:t>
            </a:r>
            <a:r>
              <a:rPr dirty="0" spc="325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80"/>
              <a:t>Bootstrap</a:t>
            </a:r>
            <a:r>
              <a:rPr dirty="0" spc="330"/>
              <a:t> </a:t>
            </a:r>
            <a:r>
              <a:rPr dirty="0" spc="75"/>
              <a:t>is</a:t>
            </a:r>
            <a:r>
              <a:rPr dirty="0" spc="325"/>
              <a:t> </a:t>
            </a:r>
            <a:r>
              <a:rPr dirty="0" spc="120"/>
              <a:t>a</a:t>
            </a:r>
            <a:r>
              <a:rPr dirty="0" spc="330"/>
              <a:t> </a:t>
            </a:r>
            <a:r>
              <a:rPr dirty="0" spc="85"/>
              <a:t>popular</a:t>
            </a:r>
            <a:r>
              <a:rPr dirty="0" spc="310"/>
              <a:t> </a:t>
            </a:r>
            <a:r>
              <a:rPr dirty="0" spc="60"/>
              <a:t>front-</a:t>
            </a:r>
            <a:r>
              <a:rPr dirty="0" spc="85"/>
              <a:t>end</a:t>
            </a:r>
            <a:r>
              <a:rPr dirty="0" spc="325"/>
              <a:t> </a:t>
            </a:r>
            <a:r>
              <a:rPr dirty="0" spc="60"/>
              <a:t>framework</a:t>
            </a:r>
            <a:r>
              <a:rPr dirty="0" spc="330"/>
              <a:t> </a:t>
            </a:r>
            <a:r>
              <a:rPr dirty="0"/>
              <a:t>for</a:t>
            </a:r>
            <a:r>
              <a:rPr dirty="0" spc="315"/>
              <a:t> </a:t>
            </a:r>
            <a:r>
              <a:rPr dirty="0" spc="80"/>
              <a:t>building</a:t>
            </a:r>
            <a:r>
              <a:rPr dirty="0" spc="305"/>
              <a:t> </a:t>
            </a:r>
            <a:r>
              <a:rPr dirty="0" spc="65"/>
              <a:t>responsive</a:t>
            </a:r>
            <a:r>
              <a:rPr dirty="0" spc="345"/>
              <a:t> </a:t>
            </a:r>
            <a:r>
              <a:rPr dirty="0" spc="110"/>
              <a:t>and</a:t>
            </a:r>
            <a:r>
              <a:rPr dirty="0" spc="335"/>
              <a:t> </a:t>
            </a:r>
            <a:r>
              <a:rPr dirty="0" spc="70"/>
              <a:t>mobile-</a:t>
            </a:r>
            <a:r>
              <a:rPr dirty="0" spc="50"/>
              <a:t>first</a:t>
            </a:r>
            <a:r>
              <a:rPr dirty="0" spc="320"/>
              <a:t> </a:t>
            </a:r>
            <a:r>
              <a:rPr dirty="0"/>
              <a:t>web</a:t>
            </a:r>
            <a:r>
              <a:rPr dirty="0" spc="315"/>
              <a:t> </a:t>
            </a:r>
            <a:r>
              <a:rPr dirty="0" spc="85"/>
              <a:t>applications.</a:t>
            </a:r>
            <a:r>
              <a:rPr dirty="0" spc="305"/>
              <a:t> </a:t>
            </a:r>
            <a:r>
              <a:rPr dirty="0" spc="40"/>
              <a:t>It </a:t>
            </a:r>
            <a:r>
              <a:rPr dirty="0" spc="55"/>
              <a:t>provides</a:t>
            </a:r>
            <a:r>
              <a:rPr dirty="0" spc="180"/>
              <a:t> </a:t>
            </a:r>
            <a:r>
              <a:rPr dirty="0" spc="120"/>
              <a:t>a</a:t>
            </a:r>
            <a:r>
              <a:rPr dirty="0" spc="175"/>
              <a:t> </a:t>
            </a:r>
            <a:r>
              <a:rPr dirty="0" spc="70"/>
              <a:t>set</a:t>
            </a:r>
            <a:r>
              <a:rPr dirty="0" spc="175"/>
              <a:t> </a:t>
            </a:r>
            <a:r>
              <a:rPr dirty="0"/>
              <a:t>of</a:t>
            </a:r>
            <a:r>
              <a:rPr dirty="0" spc="195"/>
              <a:t> </a:t>
            </a:r>
            <a:r>
              <a:rPr dirty="0" spc="60"/>
              <a:t>pre-</a:t>
            </a:r>
            <a:r>
              <a:rPr dirty="0" spc="70"/>
              <a:t>designed</a:t>
            </a:r>
            <a:r>
              <a:rPr dirty="0" spc="190"/>
              <a:t> </a:t>
            </a:r>
            <a:r>
              <a:rPr dirty="0" spc="110"/>
              <a:t>HTML,</a:t>
            </a:r>
            <a:r>
              <a:rPr dirty="0" spc="165"/>
              <a:t> </a:t>
            </a:r>
            <a:r>
              <a:rPr dirty="0" spc="204"/>
              <a:t>CSS,</a:t>
            </a:r>
            <a:r>
              <a:rPr dirty="0" spc="170"/>
              <a:t> </a:t>
            </a:r>
            <a:r>
              <a:rPr dirty="0" spc="114"/>
              <a:t>and</a:t>
            </a:r>
            <a:r>
              <a:rPr dirty="0" spc="185"/>
              <a:t> </a:t>
            </a:r>
            <a:r>
              <a:rPr dirty="0" spc="120"/>
              <a:t>JavaScript</a:t>
            </a:r>
            <a:r>
              <a:rPr dirty="0" spc="170"/>
              <a:t> </a:t>
            </a:r>
            <a:r>
              <a:rPr dirty="0" spc="95"/>
              <a:t>components,</a:t>
            </a:r>
            <a:r>
              <a:rPr dirty="0" spc="190"/>
              <a:t> </a:t>
            </a:r>
            <a:r>
              <a:rPr dirty="0" spc="80"/>
              <a:t>along</a:t>
            </a:r>
            <a:r>
              <a:rPr dirty="0" spc="170"/>
              <a:t> </a:t>
            </a:r>
            <a:r>
              <a:rPr dirty="0" spc="55"/>
              <a:t>with</a:t>
            </a:r>
            <a:r>
              <a:rPr dirty="0" spc="175"/>
              <a:t> </a:t>
            </a:r>
            <a:r>
              <a:rPr dirty="0" spc="120"/>
              <a:t>a</a:t>
            </a:r>
            <a:r>
              <a:rPr dirty="0" spc="204"/>
              <a:t> </a:t>
            </a:r>
            <a:r>
              <a:rPr dirty="0" spc="50"/>
              <a:t>grid</a:t>
            </a:r>
            <a:r>
              <a:rPr dirty="0" spc="180"/>
              <a:t> </a:t>
            </a:r>
            <a:r>
              <a:rPr dirty="0" spc="85"/>
              <a:t>system</a:t>
            </a:r>
            <a:r>
              <a:rPr dirty="0" spc="180"/>
              <a:t> </a:t>
            </a:r>
            <a:r>
              <a:rPr dirty="0" spc="110"/>
              <a:t>and</a:t>
            </a:r>
            <a:r>
              <a:rPr dirty="0" spc="180"/>
              <a:t> </a:t>
            </a:r>
            <a:r>
              <a:rPr dirty="0" spc="75"/>
              <a:t>various</a:t>
            </a:r>
            <a:r>
              <a:rPr dirty="0" spc="180"/>
              <a:t> </a:t>
            </a:r>
            <a:r>
              <a:rPr dirty="0" spc="65"/>
              <a:t>utilities, </a:t>
            </a:r>
            <a:r>
              <a:rPr dirty="0"/>
              <a:t>to</a:t>
            </a:r>
            <a:r>
              <a:rPr dirty="0" spc="185"/>
              <a:t> </a:t>
            </a:r>
            <a:r>
              <a:rPr dirty="0" spc="80"/>
              <a:t>help</a:t>
            </a:r>
            <a:r>
              <a:rPr dirty="0" spc="145"/>
              <a:t> </a:t>
            </a:r>
            <a:r>
              <a:rPr dirty="0" spc="55"/>
              <a:t>developers</a:t>
            </a:r>
            <a:r>
              <a:rPr dirty="0" spc="155"/>
              <a:t> </a:t>
            </a:r>
            <a:r>
              <a:rPr dirty="0" spc="60"/>
              <a:t>create</a:t>
            </a:r>
            <a:r>
              <a:rPr dirty="0" spc="165"/>
              <a:t> </a:t>
            </a:r>
            <a:r>
              <a:rPr dirty="0" spc="75"/>
              <a:t>modern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55"/>
              <a:t> </a:t>
            </a:r>
            <a:r>
              <a:rPr dirty="0" spc="75"/>
              <a:t>visually</a:t>
            </a:r>
            <a:r>
              <a:rPr dirty="0" spc="150"/>
              <a:t> </a:t>
            </a:r>
            <a:r>
              <a:rPr dirty="0" spc="80"/>
              <a:t>appealing</a:t>
            </a:r>
            <a:r>
              <a:rPr dirty="0" spc="125"/>
              <a:t> </a:t>
            </a:r>
            <a:r>
              <a:rPr dirty="0"/>
              <a:t>web</a:t>
            </a:r>
            <a:r>
              <a:rPr dirty="0" spc="145"/>
              <a:t> </a:t>
            </a:r>
            <a:r>
              <a:rPr dirty="0" spc="70"/>
              <a:t>interfaces</a:t>
            </a:r>
            <a:r>
              <a:rPr dirty="0" spc="145"/>
              <a:t> </a:t>
            </a:r>
            <a:r>
              <a:rPr dirty="0" spc="80"/>
              <a:t>quickly</a:t>
            </a:r>
            <a:r>
              <a:rPr dirty="0" spc="140"/>
              <a:t> </a:t>
            </a:r>
            <a:r>
              <a:rPr dirty="0" spc="114"/>
              <a:t>and</a:t>
            </a:r>
            <a:r>
              <a:rPr dirty="0" spc="160"/>
              <a:t> </a:t>
            </a:r>
            <a:r>
              <a:rPr dirty="0" spc="50"/>
              <a:t>efficiently.</a:t>
            </a:r>
          </a:p>
          <a:p>
            <a:pPr algn="just" marL="12700" marR="5080">
              <a:lnSpc>
                <a:spcPct val="90000"/>
              </a:lnSpc>
              <a:spcBef>
                <a:spcPts val="990"/>
              </a:spcBef>
            </a:pPr>
            <a:r>
              <a:rPr dirty="0" spc="120" b="1">
                <a:solidFill>
                  <a:srgbClr val="D25B5B"/>
                </a:solidFill>
                <a:latin typeface="Cambria"/>
                <a:cs typeface="Cambria"/>
              </a:rPr>
              <a:t>JavaScript:</a:t>
            </a:r>
            <a:r>
              <a:rPr dirty="0" spc="450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pc="120"/>
              <a:t>JavaScript</a:t>
            </a:r>
            <a:r>
              <a:rPr dirty="0" spc="459"/>
              <a:t> </a:t>
            </a:r>
            <a:r>
              <a:rPr dirty="0" spc="75"/>
              <a:t>is</a:t>
            </a:r>
            <a:r>
              <a:rPr dirty="0" spc="465"/>
              <a:t> </a:t>
            </a:r>
            <a:r>
              <a:rPr dirty="0" spc="120"/>
              <a:t>a</a:t>
            </a:r>
            <a:r>
              <a:rPr dirty="0" spc="470"/>
              <a:t> </a:t>
            </a:r>
            <a:r>
              <a:rPr dirty="0" spc="55"/>
              <a:t>versatile</a:t>
            </a:r>
            <a:r>
              <a:rPr dirty="0" spc="484"/>
              <a:t> </a:t>
            </a:r>
            <a:r>
              <a:rPr dirty="0" spc="110"/>
              <a:t>and</a:t>
            </a:r>
            <a:r>
              <a:rPr dirty="0" spc="459"/>
              <a:t> </a:t>
            </a:r>
            <a:r>
              <a:rPr dirty="0" spc="45"/>
              <a:t>widely-</a:t>
            </a:r>
            <a:r>
              <a:rPr dirty="0" spc="100"/>
              <a:t>used</a:t>
            </a:r>
            <a:r>
              <a:rPr dirty="0" spc="459"/>
              <a:t> </a:t>
            </a:r>
            <a:r>
              <a:rPr dirty="0" spc="75"/>
              <a:t>programming</a:t>
            </a:r>
            <a:r>
              <a:rPr dirty="0" spc="445"/>
              <a:t> </a:t>
            </a:r>
            <a:r>
              <a:rPr dirty="0" spc="90"/>
              <a:t>language</a:t>
            </a:r>
            <a:r>
              <a:rPr dirty="0" spc="465"/>
              <a:t> </a:t>
            </a:r>
            <a:r>
              <a:rPr dirty="0" spc="60"/>
              <a:t>primarily</a:t>
            </a:r>
            <a:r>
              <a:rPr dirty="0" spc="465"/>
              <a:t> </a:t>
            </a:r>
            <a:r>
              <a:rPr dirty="0" spc="80"/>
              <a:t>known</a:t>
            </a:r>
            <a:r>
              <a:rPr dirty="0" spc="465"/>
              <a:t> </a:t>
            </a:r>
            <a:r>
              <a:rPr dirty="0"/>
              <a:t>for</a:t>
            </a:r>
            <a:r>
              <a:rPr dirty="0" spc="459"/>
              <a:t> </a:t>
            </a:r>
            <a:r>
              <a:rPr dirty="0" spc="65"/>
              <a:t>its</a:t>
            </a:r>
            <a:r>
              <a:rPr dirty="0" spc="465"/>
              <a:t> </a:t>
            </a:r>
            <a:r>
              <a:rPr dirty="0"/>
              <a:t>role</a:t>
            </a:r>
            <a:r>
              <a:rPr dirty="0" spc="484"/>
              <a:t> </a:t>
            </a:r>
            <a:r>
              <a:rPr dirty="0" spc="75"/>
              <a:t>in</a:t>
            </a:r>
            <a:r>
              <a:rPr dirty="0" spc="465"/>
              <a:t> </a:t>
            </a:r>
            <a:r>
              <a:rPr dirty="0" spc="-25"/>
              <a:t>web </a:t>
            </a:r>
            <a:r>
              <a:rPr dirty="0" spc="70"/>
              <a:t>development.</a:t>
            </a:r>
            <a:r>
              <a:rPr dirty="0" spc="330"/>
              <a:t> </a:t>
            </a:r>
            <a:r>
              <a:rPr dirty="0" spc="50"/>
              <a:t>It</a:t>
            </a:r>
            <a:r>
              <a:rPr dirty="0" spc="350"/>
              <a:t> </a:t>
            </a:r>
            <a:r>
              <a:rPr dirty="0" spc="60"/>
              <a:t>allows</a:t>
            </a:r>
            <a:r>
              <a:rPr dirty="0" spc="355"/>
              <a:t> </a:t>
            </a:r>
            <a:r>
              <a:rPr dirty="0" spc="85"/>
              <a:t>you</a:t>
            </a:r>
            <a:r>
              <a:rPr dirty="0" spc="350"/>
              <a:t> </a:t>
            </a:r>
            <a:r>
              <a:rPr dirty="0"/>
              <a:t>to</a:t>
            </a:r>
            <a:r>
              <a:rPr dirty="0" spc="360"/>
              <a:t> </a:t>
            </a:r>
            <a:r>
              <a:rPr dirty="0" spc="65"/>
              <a:t>create</a:t>
            </a:r>
            <a:r>
              <a:rPr dirty="0" spc="370"/>
              <a:t> </a:t>
            </a:r>
            <a:r>
              <a:rPr dirty="0" spc="60"/>
              <a:t>interactive</a:t>
            </a:r>
            <a:r>
              <a:rPr dirty="0" spc="365"/>
              <a:t> </a:t>
            </a:r>
            <a:r>
              <a:rPr dirty="0" spc="110"/>
              <a:t>and</a:t>
            </a:r>
            <a:r>
              <a:rPr dirty="0" spc="345"/>
              <a:t> </a:t>
            </a:r>
            <a:r>
              <a:rPr dirty="0" spc="95"/>
              <a:t>dynamic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45"/>
              <a:t> </a:t>
            </a:r>
            <a:r>
              <a:rPr dirty="0" spc="95"/>
              <a:t>pages,</a:t>
            </a:r>
            <a:r>
              <a:rPr dirty="0" spc="350"/>
              <a:t> </a:t>
            </a:r>
            <a:r>
              <a:rPr dirty="0" spc="85"/>
              <a:t>build</a:t>
            </a:r>
            <a:r>
              <a:rPr dirty="0" spc="355"/>
              <a:t> </a:t>
            </a:r>
            <a:r>
              <a:rPr dirty="0"/>
              <a:t>web</a:t>
            </a:r>
            <a:r>
              <a:rPr dirty="0" spc="350"/>
              <a:t> </a:t>
            </a:r>
            <a:r>
              <a:rPr dirty="0" spc="85"/>
              <a:t>applications,</a:t>
            </a:r>
            <a:r>
              <a:rPr dirty="0" spc="345"/>
              <a:t> </a:t>
            </a:r>
            <a:r>
              <a:rPr dirty="0" spc="114"/>
              <a:t>and</a:t>
            </a:r>
            <a:r>
              <a:rPr dirty="0" spc="355"/>
              <a:t> </a:t>
            </a:r>
            <a:r>
              <a:rPr dirty="0" spc="100"/>
              <a:t>enhance</a:t>
            </a:r>
            <a:r>
              <a:rPr dirty="0" spc="355"/>
              <a:t> </a:t>
            </a:r>
            <a:r>
              <a:rPr dirty="0" spc="70"/>
              <a:t>user </a:t>
            </a:r>
            <a:r>
              <a:rPr dirty="0" spc="50"/>
              <a:t>experiences</a:t>
            </a:r>
            <a:r>
              <a:rPr dirty="0" spc="50">
                <a:solidFill>
                  <a:srgbClr val="374151"/>
                </a:solidFill>
                <a:latin typeface="Arial"/>
                <a:cs typeface="Arial"/>
              </a:rPr>
              <a:t>.</a:t>
            </a:r>
          </a:p>
          <a:p>
            <a:pPr algn="just" marL="12700" marR="5715">
              <a:lnSpc>
                <a:spcPts val="1939"/>
              </a:lnSpc>
              <a:spcBef>
                <a:spcPts val="1025"/>
              </a:spcBef>
            </a:pPr>
            <a:r>
              <a:rPr dirty="0" sz="1800" spc="140" b="1">
                <a:solidFill>
                  <a:srgbClr val="D25B5B"/>
                </a:solidFill>
                <a:latin typeface="Cambria"/>
                <a:cs typeface="Cambria"/>
              </a:rPr>
              <a:t>React:</a:t>
            </a:r>
            <a:r>
              <a:rPr dirty="0" sz="1800" spc="484" b="1">
                <a:solidFill>
                  <a:srgbClr val="D25B5B"/>
                </a:solidFill>
                <a:latin typeface="Cambria"/>
                <a:cs typeface="Cambria"/>
              </a:rPr>
              <a:t> </a:t>
            </a:r>
            <a:r>
              <a:rPr dirty="0" sz="1800" spc="155" b="1">
                <a:latin typeface="Cambria"/>
                <a:cs typeface="Cambria"/>
              </a:rPr>
              <a:t>React,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80" b="1">
                <a:latin typeface="Cambria"/>
                <a:cs typeface="Cambria"/>
              </a:rPr>
              <a:t>also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known</a:t>
            </a:r>
            <a:r>
              <a:rPr dirty="0" sz="1800" spc="47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as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135" b="1">
                <a:latin typeface="Cambria"/>
                <a:cs typeface="Cambria"/>
              </a:rPr>
              <a:t>React.js</a:t>
            </a:r>
            <a:r>
              <a:rPr dirty="0" sz="1800" spc="50" b="1">
                <a:latin typeface="Cambria"/>
                <a:cs typeface="Cambria"/>
              </a:rPr>
              <a:t>  </a:t>
            </a:r>
            <a:r>
              <a:rPr dirty="0" sz="1800" b="1">
                <a:latin typeface="Cambria"/>
                <a:cs typeface="Cambria"/>
              </a:rPr>
              <a:t>or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210" b="1">
                <a:latin typeface="Cambria"/>
                <a:cs typeface="Cambria"/>
              </a:rPr>
              <a:t>ReactJS,</a:t>
            </a:r>
            <a:r>
              <a:rPr dirty="0" sz="1800" spc="470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75" b="1">
                <a:latin typeface="Cambria"/>
                <a:cs typeface="Cambria"/>
              </a:rPr>
              <a:t>a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65" b="1">
                <a:latin typeface="Cambria"/>
                <a:cs typeface="Cambria"/>
              </a:rPr>
              <a:t>popular</a:t>
            </a:r>
            <a:r>
              <a:rPr dirty="0" sz="1800" spc="484" b="1">
                <a:latin typeface="Cambria"/>
                <a:cs typeface="Cambria"/>
              </a:rPr>
              <a:t> </a:t>
            </a:r>
            <a:r>
              <a:rPr dirty="0" sz="1800" spc="155" b="1">
                <a:latin typeface="Cambria"/>
                <a:cs typeface="Cambria"/>
              </a:rPr>
              <a:t>JavaScript</a:t>
            </a:r>
            <a:r>
              <a:rPr dirty="0" sz="1800" spc="484" b="1">
                <a:latin typeface="Cambria"/>
                <a:cs typeface="Cambria"/>
              </a:rPr>
              <a:t> </a:t>
            </a:r>
            <a:r>
              <a:rPr dirty="0" sz="1800" spc="50" b="1">
                <a:latin typeface="Cambria"/>
                <a:cs typeface="Cambria"/>
              </a:rPr>
              <a:t>library</a:t>
            </a:r>
            <a:r>
              <a:rPr dirty="0" sz="1800" spc="490" b="1">
                <a:latin typeface="Cambria"/>
                <a:cs typeface="Cambria"/>
              </a:rPr>
              <a:t> </a:t>
            </a:r>
            <a:r>
              <a:rPr dirty="0" sz="1800" spc="30" b="1">
                <a:latin typeface="Cambria"/>
                <a:cs typeface="Cambria"/>
              </a:rPr>
              <a:t>for </a:t>
            </a:r>
            <a:r>
              <a:rPr dirty="0" sz="1800" spc="70" b="1">
                <a:latin typeface="Cambria"/>
                <a:cs typeface="Cambria"/>
              </a:rPr>
              <a:t>building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70" b="1">
                <a:latin typeface="Cambria"/>
                <a:cs typeface="Cambria"/>
              </a:rPr>
              <a:t>user</a:t>
            </a:r>
            <a:r>
              <a:rPr dirty="0" sz="1800" spc="305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interfaces</a:t>
            </a:r>
            <a:r>
              <a:rPr dirty="0" sz="1800" spc="300" b="1">
                <a:latin typeface="Cambria"/>
                <a:cs typeface="Cambria"/>
              </a:rPr>
              <a:t> </a:t>
            </a:r>
            <a:r>
              <a:rPr dirty="0" sz="1800" b="1">
                <a:latin typeface="Cambria"/>
                <a:cs typeface="Cambria"/>
              </a:rPr>
              <a:t>(UIs).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Developed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290" b="1">
                <a:latin typeface="Cambria"/>
                <a:cs typeface="Cambria"/>
              </a:rPr>
              <a:t> </a:t>
            </a:r>
            <a:r>
              <a:rPr dirty="0" sz="1800" spc="105" b="1">
                <a:latin typeface="Cambria"/>
                <a:cs typeface="Cambria"/>
              </a:rPr>
              <a:t>maintained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85" b="1">
                <a:latin typeface="Cambria"/>
                <a:cs typeface="Cambria"/>
              </a:rPr>
              <a:t>by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120" b="1">
                <a:latin typeface="Cambria"/>
                <a:cs typeface="Cambria"/>
              </a:rPr>
              <a:t>Facebook,</a:t>
            </a:r>
            <a:r>
              <a:rPr dirty="0" sz="1800" spc="270" b="1">
                <a:latin typeface="Cambria"/>
                <a:cs typeface="Cambria"/>
              </a:rPr>
              <a:t> </a:t>
            </a:r>
            <a:r>
              <a:rPr dirty="0" sz="1800" spc="145" b="1">
                <a:latin typeface="Cambria"/>
                <a:cs typeface="Cambria"/>
              </a:rPr>
              <a:t>React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is</a:t>
            </a:r>
            <a:r>
              <a:rPr dirty="0" sz="1800" spc="295" b="1">
                <a:latin typeface="Cambria"/>
                <a:cs typeface="Cambria"/>
              </a:rPr>
              <a:t> </a:t>
            </a:r>
            <a:r>
              <a:rPr dirty="0" sz="1800" spc="60" b="1">
                <a:latin typeface="Cambria"/>
                <a:cs typeface="Cambria"/>
              </a:rPr>
              <a:t>widely </a:t>
            </a:r>
            <a:r>
              <a:rPr dirty="0" sz="1800" spc="90" b="1">
                <a:latin typeface="Cambria"/>
                <a:cs typeface="Cambria"/>
              </a:rPr>
              <a:t>used</a:t>
            </a:r>
            <a:r>
              <a:rPr dirty="0" sz="1800" spc="229" b="1">
                <a:latin typeface="Cambria"/>
                <a:cs typeface="Cambria"/>
              </a:rPr>
              <a:t> </a:t>
            </a:r>
            <a:r>
              <a:rPr dirty="0" sz="1800" spc="55" b="1">
                <a:latin typeface="Cambria"/>
                <a:cs typeface="Cambria"/>
              </a:rPr>
              <a:t>for</a:t>
            </a:r>
            <a:r>
              <a:rPr dirty="0" sz="1800" spc="229" b="1">
                <a:latin typeface="Cambria"/>
                <a:cs typeface="Cambria"/>
              </a:rPr>
              <a:t> </a:t>
            </a:r>
            <a:r>
              <a:rPr dirty="0" sz="1800" spc="95" b="1">
                <a:latin typeface="Cambria"/>
                <a:cs typeface="Cambria"/>
              </a:rPr>
              <a:t>creating</a:t>
            </a:r>
            <a:r>
              <a:rPr dirty="0" sz="1800" spc="254" b="1">
                <a:latin typeface="Cambria"/>
                <a:cs typeface="Cambria"/>
              </a:rPr>
              <a:t> </a:t>
            </a:r>
            <a:r>
              <a:rPr dirty="0" sz="1800" spc="140" b="1">
                <a:latin typeface="Cambria"/>
                <a:cs typeface="Cambria"/>
              </a:rPr>
              <a:t>dynamic,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interactive,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90" b="1">
                <a:latin typeface="Cambria"/>
                <a:cs typeface="Cambria"/>
              </a:rPr>
              <a:t>and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65" b="1">
                <a:latin typeface="Cambria"/>
                <a:cs typeface="Cambria"/>
              </a:rPr>
              <a:t>reusable</a:t>
            </a:r>
            <a:r>
              <a:rPr dirty="0" sz="1800" spc="240" b="1">
                <a:latin typeface="Cambria"/>
                <a:cs typeface="Cambria"/>
              </a:rPr>
              <a:t> </a:t>
            </a:r>
            <a:r>
              <a:rPr dirty="0" sz="1800" spc="100" b="1">
                <a:latin typeface="Cambria"/>
                <a:cs typeface="Cambria"/>
              </a:rPr>
              <a:t>UI</a:t>
            </a:r>
            <a:r>
              <a:rPr dirty="0" sz="1800" spc="245" b="1">
                <a:latin typeface="Cambria"/>
                <a:cs typeface="Cambria"/>
              </a:rPr>
              <a:t> </a:t>
            </a:r>
            <a:r>
              <a:rPr dirty="0" sz="1800" spc="114" b="1">
                <a:latin typeface="Cambria"/>
                <a:cs typeface="Cambria"/>
              </a:rPr>
              <a:t>components.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7485" y="2871977"/>
            <a:ext cx="6717030" cy="69659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225">
                <a:solidFill>
                  <a:srgbClr val="D25B5B"/>
                </a:solidFill>
              </a:rPr>
              <a:t>Languages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7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80">
                <a:solidFill>
                  <a:srgbClr val="D25B5B"/>
                </a:solidFill>
              </a:rPr>
              <a:t> </a:t>
            </a:r>
            <a:r>
              <a:rPr dirty="0" sz="4400" spc="-120">
                <a:solidFill>
                  <a:srgbClr val="D25B5B"/>
                </a:solidFill>
              </a:rPr>
              <a:t>Backend</a:t>
            </a:r>
            <a:endParaRPr sz="4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48895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110">
                <a:solidFill>
                  <a:srgbClr val="D25B5B"/>
                </a:solidFill>
              </a:rPr>
              <a:t>Backend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726438"/>
            <a:ext cx="10359390" cy="1261745"/>
          </a:xfrm>
          <a:prstGeom prst="rect">
            <a:avLst/>
          </a:prstGeom>
        </p:spPr>
        <p:txBody>
          <a:bodyPr wrap="square" lIns="0" tIns="10985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65"/>
              </a:spcBef>
            </a:pPr>
            <a:r>
              <a:rPr dirty="0" sz="1800" spc="90" b="1">
                <a:solidFill>
                  <a:srgbClr val="A6A6A6"/>
                </a:solidFill>
                <a:latin typeface="Cambria"/>
                <a:cs typeface="Cambria"/>
              </a:rPr>
              <a:t>Node.js:</a:t>
            </a:r>
            <a:endParaRPr sz="1800">
              <a:latin typeface="Cambria"/>
              <a:cs typeface="Cambria"/>
            </a:endParaRPr>
          </a:p>
          <a:p>
            <a:pPr algn="just" marL="12700" marR="5080" indent="914400">
              <a:lnSpc>
                <a:spcPct val="89700"/>
              </a:lnSpc>
              <a:spcBef>
                <a:spcPts val="990"/>
              </a:spcBef>
            </a:pP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Node.js</a:t>
            </a:r>
            <a:r>
              <a:rPr dirty="0" sz="18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800" spc="3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open-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source,</a:t>
            </a:r>
            <a:r>
              <a:rPr dirty="0" sz="1800" spc="3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server-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side</a:t>
            </a:r>
            <a:r>
              <a:rPr dirty="0" sz="1800" spc="3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runtime</a:t>
            </a:r>
            <a:r>
              <a:rPr dirty="0" sz="1800" spc="3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environment</a:t>
            </a:r>
            <a:r>
              <a:rPr dirty="0" sz="1800" spc="3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800" spc="3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developers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4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build</a:t>
            </a:r>
            <a:r>
              <a:rPr dirty="0" sz="1800" spc="4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40">
                <a:solidFill>
                  <a:srgbClr val="A6A6A6"/>
                </a:solidFill>
                <a:latin typeface="Cambria"/>
                <a:cs typeface="Cambria"/>
              </a:rPr>
              <a:t>run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network</a:t>
            </a:r>
            <a:r>
              <a:rPr dirty="0" sz="1800" spc="48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applications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using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60">
                <a:solidFill>
                  <a:srgbClr val="A6A6A6"/>
                </a:solidFill>
                <a:latin typeface="Cambria"/>
                <a:cs typeface="Cambria"/>
              </a:rPr>
              <a:t>JavaScript.</a:t>
            </a:r>
            <a:r>
              <a:rPr dirty="0" sz="1800" spc="48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800" spc="4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4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built</a:t>
            </a:r>
            <a:r>
              <a:rPr dirty="0" sz="1800" spc="4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on</a:t>
            </a:r>
            <a:r>
              <a:rPr dirty="0" sz="1800" spc="4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30">
                <a:solidFill>
                  <a:srgbClr val="A6A6A6"/>
                </a:solidFill>
                <a:latin typeface="Cambria"/>
                <a:cs typeface="Cambria"/>
              </a:rPr>
              <a:t>V8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45">
                <a:solidFill>
                  <a:srgbClr val="A6A6A6"/>
                </a:solidFill>
                <a:latin typeface="Cambria"/>
                <a:cs typeface="Cambria"/>
              </a:rPr>
              <a:t>JavaScript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engine.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48895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110">
                <a:solidFill>
                  <a:srgbClr val="D25B5B"/>
                </a:solidFill>
              </a:rPr>
              <a:t>Backend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725523"/>
            <a:ext cx="10359390" cy="3062605"/>
          </a:xfrm>
          <a:prstGeom prst="rect">
            <a:avLst/>
          </a:prstGeom>
        </p:spPr>
        <p:txBody>
          <a:bodyPr wrap="square" lIns="0" tIns="1174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dirty="0" sz="1400" spc="70" b="1">
                <a:solidFill>
                  <a:srgbClr val="A6A6A6"/>
                </a:solidFill>
                <a:latin typeface="Cambria"/>
                <a:cs typeface="Cambria"/>
              </a:rPr>
              <a:t>Node.js:</a:t>
            </a:r>
            <a:endParaRPr sz="1400">
              <a:latin typeface="Cambria"/>
              <a:cs typeface="Cambria"/>
            </a:endParaRPr>
          </a:p>
          <a:p>
            <a:pPr algn="just" marL="12700" marR="5080" indent="914400">
              <a:lnSpc>
                <a:spcPts val="1510"/>
              </a:lnSpc>
              <a:spcBef>
                <a:spcPts val="1019"/>
              </a:spcBef>
            </a:pP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Node.js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130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open-</a:t>
            </a:r>
            <a:r>
              <a:rPr dirty="0" sz="1400" spc="95">
                <a:solidFill>
                  <a:srgbClr val="A6A6A6"/>
                </a:solidFill>
                <a:latin typeface="Cambria"/>
                <a:cs typeface="Cambria"/>
              </a:rPr>
              <a:t>source,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server-</a:t>
            </a:r>
            <a:r>
              <a:rPr dirty="0" sz="1400" spc="65">
                <a:solidFill>
                  <a:srgbClr val="A6A6A6"/>
                </a:solidFill>
                <a:latin typeface="Cambria"/>
                <a:cs typeface="Cambria"/>
              </a:rPr>
              <a:t>side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runtime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0">
                <a:solidFill>
                  <a:srgbClr val="A6A6A6"/>
                </a:solidFill>
                <a:latin typeface="Cambria"/>
                <a:cs typeface="Cambria"/>
              </a:rPr>
              <a:t>environment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95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developers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build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run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network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applications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05">
                <a:solidFill>
                  <a:srgbClr val="A6A6A6"/>
                </a:solidFill>
                <a:latin typeface="Cambria"/>
                <a:cs typeface="Cambria"/>
              </a:rPr>
              <a:t>using</a:t>
            </a:r>
            <a:r>
              <a:rPr dirty="0" sz="1400" spc="1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JavaScript.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built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90">
                <a:solidFill>
                  <a:srgbClr val="A6A6A6"/>
                </a:solidFill>
                <a:latin typeface="Cambria"/>
                <a:cs typeface="Cambria"/>
              </a:rPr>
              <a:t>on</a:t>
            </a:r>
            <a:r>
              <a:rPr dirty="0" sz="1400" spc="1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10">
                <a:solidFill>
                  <a:srgbClr val="A6A6A6"/>
                </a:solidFill>
                <a:latin typeface="Cambria"/>
                <a:cs typeface="Cambria"/>
              </a:rPr>
              <a:t>V8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JavaScript</a:t>
            </a:r>
            <a:r>
              <a:rPr dirty="0" sz="1400" spc="1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engine.</a:t>
            </a:r>
            <a:endParaRPr sz="14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14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30"/>
              </a:spcBef>
            </a:pPr>
            <a:endParaRPr sz="1400">
              <a:latin typeface="Cambria"/>
              <a:cs typeface="Cambria"/>
            </a:endParaRPr>
          </a:p>
          <a:p>
            <a:pPr algn="just" marL="12700">
              <a:lnSpc>
                <a:spcPct val="100000"/>
              </a:lnSpc>
            </a:pP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 b="1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endParaRPr sz="1800">
              <a:latin typeface="Cambria"/>
              <a:cs typeface="Cambria"/>
            </a:endParaRPr>
          </a:p>
          <a:p>
            <a:pPr algn="just" marL="12700" marR="7620" indent="914400">
              <a:lnSpc>
                <a:spcPts val="1939"/>
              </a:lnSpc>
              <a:spcBef>
                <a:spcPts val="1025"/>
              </a:spcBef>
            </a:pPr>
            <a:r>
              <a:rPr dirty="0" sz="1800" spc="114" b="1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6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framework,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on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30" b="1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800" spc="16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90" b="1">
                <a:solidFill>
                  <a:srgbClr val="A6A6A6"/>
                </a:solidFill>
                <a:latin typeface="Cambria"/>
                <a:cs typeface="Cambria"/>
              </a:rPr>
              <a:t>other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14" b="1">
                <a:solidFill>
                  <a:srgbClr val="A6A6A6"/>
                </a:solidFill>
                <a:latin typeface="Cambria"/>
                <a:cs typeface="Cambria"/>
              </a:rPr>
              <a:t>hand,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95" b="1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75" b="1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6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b="1">
                <a:solidFill>
                  <a:srgbClr val="A6A6A6"/>
                </a:solidFill>
                <a:latin typeface="Cambria"/>
                <a:cs typeface="Cambria"/>
              </a:rPr>
              <a:t>pre-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built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20" b="1">
                <a:solidFill>
                  <a:srgbClr val="A6A6A6"/>
                </a:solidFill>
                <a:latin typeface="Cambria"/>
                <a:cs typeface="Cambria"/>
              </a:rPr>
              <a:t>set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10" b="1">
                <a:solidFill>
                  <a:srgbClr val="A6A6A6"/>
                </a:solidFill>
                <a:latin typeface="Cambria"/>
                <a:cs typeface="Cambria"/>
              </a:rPr>
              <a:t>tools,</a:t>
            </a:r>
            <a:r>
              <a:rPr dirty="0" sz="1800" spc="16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65" b="1">
                <a:solidFill>
                  <a:srgbClr val="A6A6A6"/>
                </a:solidFill>
                <a:latin typeface="Cambria"/>
                <a:cs typeface="Cambria"/>
              </a:rPr>
              <a:t>libraries,</a:t>
            </a:r>
            <a:r>
              <a:rPr dirty="0" sz="1800" spc="17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35" b="1">
                <a:solidFill>
                  <a:srgbClr val="A6A6A6"/>
                </a:solidFill>
                <a:latin typeface="Cambria"/>
                <a:cs typeface="Cambria"/>
              </a:rPr>
              <a:t>and </a:t>
            </a:r>
            <a:r>
              <a:rPr dirty="0" sz="1800" spc="114" b="1">
                <a:solidFill>
                  <a:srgbClr val="A6A6A6"/>
                </a:solidFill>
                <a:latin typeface="Cambria"/>
                <a:cs typeface="Cambria"/>
              </a:rPr>
              <a:t>conventions</a:t>
            </a:r>
            <a:r>
              <a:rPr dirty="0" sz="1800" spc="21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designed</a:t>
            </a:r>
            <a:r>
              <a:rPr dirty="0" sz="1800" spc="22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20" b="1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22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70" b="1">
                <a:solidFill>
                  <a:srgbClr val="A6A6A6"/>
                </a:solidFill>
                <a:latin typeface="Cambria"/>
                <a:cs typeface="Cambria"/>
              </a:rPr>
              <a:t>aid</a:t>
            </a:r>
            <a:r>
              <a:rPr dirty="0" sz="1800" spc="22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developers</a:t>
            </a:r>
            <a:r>
              <a:rPr dirty="0" sz="1800" spc="21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800" spc="22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building</a:t>
            </a:r>
            <a:r>
              <a:rPr dirty="0" sz="1800" spc="22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applications</a:t>
            </a:r>
            <a:r>
              <a:rPr dirty="0" sz="1800" spc="22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more</a:t>
            </a:r>
            <a:r>
              <a:rPr dirty="0" sz="1800" spc="21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05" b="1">
                <a:solidFill>
                  <a:srgbClr val="A6A6A6"/>
                </a:solidFill>
                <a:latin typeface="Cambria"/>
                <a:cs typeface="Cambria"/>
              </a:rPr>
              <a:t>efficiently. </a:t>
            </a: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800" spc="2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 b="1">
                <a:solidFill>
                  <a:srgbClr val="A6A6A6"/>
                </a:solidFill>
                <a:latin typeface="Cambria"/>
                <a:cs typeface="Cambria"/>
              </a:rPr>
              <a:t>used</a:t>
            </a:r>
            <a:r>
              <a:rPr dirty="0" sz="1800" spc="25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5" b="1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800" spc="24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 b="1">
                <a:solidFill>
                  <a:srgbClr val="A6A6A6"/>
                </a:solidFill>
                <a:latin typeface="Cambria"/>
                <a:cs typeface="Cambria"/>
              </a:rPr>
              <a:t>is:-</a:t>
            </a:r>
            <a:endParaRPr sz="1800">
              <a:latin typeface="Cambria"/>
              <a:cs typeface="Cambria"/>
            </a:endParaRPr>
          </a:p>
          <a:p>
            <a:pPr marL="240029" marR="5715" indent="-227965">
              <a:lnSpc>
                <a:spcPts val="1760"/>
              </a:lnSpc>
              <a:spcBef>
                <a:spcPts val="1155"/>
              </a:spcBef>
              <a:buFont typeface="Wingdings"/>
              <a:buChar char=""/>
              <a:tabLst>
                <a:tab pos="241300" algn="l"/>
              </a:tabLst>
            </a:pPr>
            <a:r>
              <a:rPr dirty="0" sz="1800" spc="105" b="1">
                <a:solidFill>
                  <a:srgbClr val="A6A6A6"/>
                </a:solidFill>
                <a:latin typeface="Cambria"/>
                <a:cs typeface="Cambria"/>
              </a:rPr>
              <a:t>Express:</a:t>
            </a:r>
            <a:r>
              <a:rPr dirty="0" sz="1800" spc="11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Express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minimal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flexible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Node.js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web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application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a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robust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set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features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building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web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mobile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applications.</a:t>
            </a:r>
            <a:endParaRPr sz="16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48895">
              <a:lnSpc>
                <a:spcPct val="100000"/>
              </a:lnSpc>
              <a:spcBef>
                <a:spcPts val="105"/>
              </a:spcBef>
            </a:pPr>
            <a:r>
              <a:rPr dirty="0" sz="4400" spc="-235">
                <a:solidFill>
                  <a:srgbClr val="D25B5B"/>
                </a:solidFill>
              </a:rPr>
              <a:t>Languages</a:t>
            </a:r>
            <a:r>
              <a:rPr dirty="0" sz="4400" spc="-85">
                <a:solidFill>
                  <a:srgbClr val="D25B5B"/>
                </a:solidFill>
              </a:rPr>
              <a:t> </a:t>
            </a:r>
            <a:r>
              <a:rPr dirty="0" sz="4400" spc="-315">
                <a:solidFill>
                  <a:srgbClr val="D25B5B"/>
                </a:solidFill>
              </a:rPr>
              <a:t>used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for</a:t>
            </a:r>
            <a:r>
              <a:rPr dirty="0" sz="4400" spc="-160">
                <a:solidFill>
                  <a:srgbClr val="D25B5B"/>
                </a:solidFill>
              </a:rPr>
              <a:t> </a:t>
            </a:r>
            <a:r>
              <a:rPr dirty="0" sz="4400" spc="-110">
                <a:solidFill>
                  <a:srgbClr val="D25B5B"/>
                </a:solidFill>
              </a:rPr>
              <a:t>Backend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725523"/>
            <a:ext cx="10360025" cy="4101465"/>
          </a:xfrm>
          <a:prstGeom prst="rect">
            <a:avLst/>
          </a:prstGeom>
        </p:spPr>
        <p:txBody>
          <a:bodyPr wrap="square" lIns="0" tIns="1174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dirty="0" sz="1400" spc="70" b="1">
                <a:solidFill>
                  <a:srgbClr val="A6A6A6"/>
                </a:solidFill>
                <a:latin typeface="Cambria"/>
                <a:cs typeface="Cambria"/>
              </a:rPr>
              <a:t>Node.js:</a:t>
            </a:r>
            <a:endParaRPr sz="1400">
              <a:latin typeface="Cambria"/>
              <a:cs typeface="Cambria"/>
            </a:endParaRPr>
          </a:p>
          <a:p>
            <a:pPr marL="12700" marR="5715" indent="914400">
              <a:lnSpc>
                <a:spcPts val="1510"/>
              </a:lnSpc>
              <a:spcBef>
                <a:spcPts val="1019"/>
              </a:spcBef>
            </a:pP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Node.js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130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open-</a:t>
            </a:r>
            <a:r>
              <a:rPr dirty="0" sz="1400" spc="95">
                <a:solidFill>
                  <a:srgbClr val="A6A6A6"/>
                </a:solidFill>
                <a:latin typeface="Cambria"/>
                <a:cs typeface="Cambria"/>
              </a:rPr>
              <a:t>source,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server-</a:t>
            </a:r>
            <a:r>
              <a:rPr dirty="0" sz="1400" spc="65">
                <a:solidFill>
                  <a:srgbClr val="A6A6A6"/>
                </a:solidFill>
                <a:latin typeface="Cambria"/>
                <a:cs typeface="Cambria"/>
              </a:rPr>
              <a:t>side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runtime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0">
                <a:solidFill>
                  <a:srgbClr val="A6A6A6"/>
                </a:solidFill>
                <a:latin typeface="Cambria"/>
                <a:cs typeface="Cambria"/>
              </a:rPr>
              <a:t>environment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95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developers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build</a:t>
            </a:r>
            <a:r>
              <a:rPr dirty="0" sz="14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run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network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applications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05">
                <a:solidFill>
                  <a:srgbClr val="A6A6A6"/>
                </a:solidFill>
                <a:latin typeface="Cambria"/>
                <a:cs typeface="Cambria"/>
              </a:rPr>
              <a:t>using</a:t>
            </a:r>
            <a:r>
              <a:rPr dirty="0" sz="1400" spc="1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JavaScript.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built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90">
                <a:solidFill>
                  <a:srgbClr val="A6A6A6"/>
                </a:solidFill>
                <a:latin typeface="Cambria"/>
                <a:cs typeface="Cambria"/>
              </a:rPr>
              <a:t>on</a:t>
            </a:r>
            <a:r>
              <a:rPr dirty="0" sz="1400" spc="1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10">
                <a:solidFill>
                  <a:srgbClr val="A6A6A6"/>
                </a:solidFill>
                <a:latin typeface="Cambria"/>
                <a:cs typeface="Cambria"/>
              </a:rPr>
              <a:t>V8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JavaScript</a:t>
            </a:r>
            <a:r>
              <a:rPr dirty="0" sz="1400" spc="1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engine.</a:t>
            </a:r>
            <a:endParaRPr sz="14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400" spc="65" b="1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400" spc="15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35" b="1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endParaRPr sz="1400">
              <a:latin typeface="Cambria"/>
              <a:cs typeface="Cambria"/>
            </a:endParaRPr>
          </a:p>
          <a:p>
            <a:pPr marL="12700" marR="5715" indent="914400">
              <a:lnSpc>
                <a:spcPts val="1510"/>
              </a:lnSpc>
              <a:spcBef>
                <a:spcPts val="1010"/>
              </a:spcBef>
            </a:pP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400" spc="45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5">
                <a:solidFill>
                  <a:srgbClr val="A6A6A6"/>
                </a:solidFill>
                <a:latin typeface="Cambria"/>
                <a:cs typeface="Cambria"/>
              </a:rPr>
              <a:t>framework,</a:t>
            </a:r>
            <a:r>
              <a:rPr dirty="0" sz="1400" spc="4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90">
                <a:solidFill>
                  <a:srgbClr val="A6A6A6"/>
                </a:solidFill>
                <a:latin typeface="Cambria"/>
                <a:cs typeface="Cambria"/>
              </a:rPr>
              <a:t>on</a:t>
            </a:r>
            <a:r>
              <a:rPr dirty="0" sz="1400" spc="4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400" spc="4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5">
                <a:solidFill>
                  <a:srgbClr val="A6A6A6"/>
                </a:solidFill>
                <a:latin typeface="Cambria"/>
                <a:cs typeface="Cambria"/>
              </a:rPr>
              <a:t>other</a:t>
            </a:r>
            <a:r>
              <a:rPr dirty="0" sz="1400" spc="4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30">
                <a:solidFill>
                  <a:srgbClr val="A6A6A6"/>
                </a:solidFill>
                <a:latin typeface="Cambria"/>
                <a:cs typeface="Cambria"/>
              </a:rPr>
              <a:t>hand,</a:t>
            </a:r>
            <a:r>
              <a:rPr dirty="0" sz="1400" spc="4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4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400" spc="4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pre-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built</a:t>
            </a:r>
            <a:r>
              <a:rPr dirty="0" sz="1400" spc="4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set</a:t>
            </a:r>
            <a:r>
              <a:rPr dirty="0" sz="1400" spc="4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400" spc="45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tools,</a:t>
            </a:r>
            <a:r>
              <a:rPr dirty="0" sz="1400" spc="4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0">
                <a:solidFill>
                  <a:srgbClr val="A6A6A6"/>
                </a:solidFill>
                <a:latin typeface="Cambria"/>
                <a:cs typeface="Cambria"/>
              </a:rPr>
              <a:t>libraries,</a:t>
            </a:r>
            <a:r>
              <a:rPr dirty="0" sz="1400" spc="4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400" spc="4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conventions</a:t>
            </a:r>
            <a:r>
              <a:rPr dirty="0" sz="1400" spc="4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0">
                <a:solidFill>
                  <a:srgbClr val="A6A6A6"/>
                </a:solidFill>
                <a:latin typeface="Cambria"/>
                <a:cs typeface="Cambria"/>
              </a:rPr>
              <a:t>designed</a:t>
            </a:r>
            <a:r>
              <a:rPr dirty="0" sz="1400" spc="4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400" spc="45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aid </a:t>
            </a:r>
            <a:r>
              <a:rPr dirty="0" sz="1400" spc="55">
                <a:solidFill>
                  <a:srgbClr val="A6A6A6"/>
                </a:solidFill>
                <a:latin typeface="Cambria"/>
                <a:cs typeface="Cambria"/>
              </a:rPr>
              <a:t>developers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building</a:t>
            </a:r>
            <a:r>
              <a:rPr dirty="0" sz="1400" spc="1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applications</a:t>
            </a:r>
            <a:r>
              <a:rPr dirty="0" sz="1400" spc="1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more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efficiently.</a:t>
            </a:r>
            <a:r>
              <a:rPr dirty="0" sz="1400" spc="1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400" spc="1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05">
                <a:solidFill>
                  <a:srgbClr val="A6A6A6"/>
                </a:solidFill>
                <a:latin typeface="Cambria"/>
                <a:cs typeface="Cambria"/>
              </a:rPr>
              <a:t>used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400" spc="1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5">
                <a:solidFill>
                  <a:srgbClr val="A6A6A6"/>
                </a:solidFill>
                <a:latin typeface="Cambria"/>
                <a:cs typeface="Cambria"/>
              </a:rPr>
              <a:t>is:-</a:t>
            </a:r>
            <a:endParaRPr sz="1400">
              <a:latin typeface="Cambria"/>
              <a:cs typeface="Cambria"/>
            </a:endParaRPr>
          </a:p>
          <a:p>
            <a:pPr marL="241300" marR="5080" indent="-229235">
              <a:lnSpc>
                <a:spcPts val="1510"/>
              </a:lnSpc>
              <a:spcBef>
                <a:spcPts val="1015"/>
              </a:spcBef>
              <a:buFont typeface="Wingdings"/>
              <a:buChar char=""/>
              <a:tabLst>
                <a:tab pos="241300" algn="l"/>
              </a:tabLst>
            </a:pPr>
            <a:r>
              <a:rPr dirty="0" sz="1400" spc="80" b="1">
                <a:solidFill>
                  <a:srgbClr val="A6A6A6"/>
                </a:solidFill>
                <a:latin typeface="Cambria"/>
                <a:cs typeface="Cambria"/>
              </a:rPr>
              <a:t>Express:</a:t>
            </a:r>
            <a:r>
              <a:rPr dirty="0" sz="1400" spc="17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00">
                <a:solidFill>
                  <a:srgbClr val="A6A6A6"/>
                </a:solidFill>
                <a:latin typeface="Cambria"/>
                <a:cs typeface="Cambria"/>
              </a:rPr>
              <a:t>Express</a:t>
            </a:r>
            <a:r>
              <a:rPr dirty="0" sz="14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90">
                <a:solidFill>
                  <a:srgbClr val="A6A6A6"/>
                </a:solidFill>
                <a:latin typeface="Cambria"/>
                <a:cs typeface="Cambria"/>
              </a:rPr>
              <a:t>minimal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0">
                <a:solidFill>
                  <a:srgbClr val="A6A6A6"/>
                </a:solidFill>
                <a:latin typeface="Cambria"/>
                <a:cs typeface="Cambria"/>
              </a:rPr>
              <a:t>flexible</a:t>
            </a:r>
            <a:r>
              <a:rPr dirty="0" sz="14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Node.js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web</a:t>
            </a:r>
            <a:r>
              <a:rPr dirty="0" sz="14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5">
                <a:solidFill>
                  <a:srgbClr val="A6A6A6"/>
                </a:solidFill>
                <a:latin typeface="Cambria"/>
                <a:cs typeface="Cambria"/>
              </a:rPr>
              <a:t>application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5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4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9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55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2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5">
                <a:solidFill>
                  <a:srgbClr val="A6A6A6"/>
                </a:solidFill>
                <a:latin typeface="Cambria"/>
                <a:cs typeface="Cambria"/>
              </a:rPr>
              <a:t>robust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70">
                <a:solidFill>
                  <a:srgbClr val="A6A6A6"/>
                </a:solidFill>
                <a:latin typeface="Cambria"/>
                <a:cs typeface="Cambria"/>
              </a:rPr>
              <a:t>set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0">
                <a:solidFill>
                  <a:srgbClr val="A6A6A6"/>
                </a:solidFill>
                <a:latin typeface="Cambria"/>
                <a:cs typeface="Cambria"/>
              </a:rPr>
              <a:t>features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4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building</a:t>
            </a:r>
            <a:r>
              <a:rPr dirty="0" sz="14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>
                <a:solidFill>
                  <a:srgbClr val="A6A6A6"/>
                </a:solidFill>
                <a:latin typeface="Cambria"/>
                <a:cs typeface="Cambria"/>
              </a:rPr>
              <a:t>web</a:t>
            </a:r>
            <a:r>
              <a:rPr dirty="0" sz="14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114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4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65">
                <a:solidFill>
                  <a:srgbClr val="A6A6A6"/>
                </a:solidFill>
                <a:latin typeface="Cambria"/>
                <a:cs typeface="Cambria"/>
              </a:rPr>
              <a:t>mobile</a:t>
            </a:r>
            <a:r>
              <a:rPr dirty="0" sz="14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400" spc="80">
                <a:solidFill>
                  <a:srgbClr val="A6A6A6"/>
                </a:solidFill>
                <a:latin typeface="Cambria"/>
                <a:cs typeface="Cambria"/>
              </a:rPr>
              <a:t>applications.</a:t>
            </a:r>
            <a:endParaRPr sz="14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635"/>
              </a:spcBef>
              <a:buFont typeface="Wingdings"/>
              <a:buChar char=""/>
            </a:pPr>
            <a:endParaRPr sz="14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dirty="0" sz="1800" spc="80" b="1">
                <a:solidFill>
                  <a:srgbClr val="A6A6A6"/>
                </a:solidFill>
                <a:latin typeface="Cambria"/>
                <a:cs typeface="Cambria"/>
              </a:rPr>
              <a:t>Database:</a:t>
            </a:r>
            <a:endParaRPr sz="1800">
              <a:latin typeface="Cambria"/>
              <a:cs typeface="Cambria"/>
            </a:endParaRPr>
          </a:p>
          <a:p>
            <a:pPr marL="12700" marR="8255" indent="914400">
              <a:lnSpc>
                <a:spcPts val="1939"/>
              </a:lnSpc>
              <a:spcBef>
                <a:spcPts val="1030"/>
              </a:spcBef>
            </a:pPr>
            <a:r>
              <a:rPr dirty="0" sz="1800" spc="114" b="1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database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34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 b="1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 b="1">
                <a:solidFill>
                  <a:srgbClr val="A6A6A6"/>
                </a:solidFill>
                <a:latin typeface="Cambria"/>
                <a:cs typeface="Cambria"/>
              </a:rPr>
              <a:t>structured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 b="1">
                <a:solidFill>
                  <a:srgbClr val="A6A6A6"/>
                </a:solidFill>
                <a:latin typeface="Cambria"/>
                <a:cs typeface="Cambria"/>
              </a:rPr>
              <a:t>collection</a:t>
            </a:r>
            <a:r>
              <a:rPr dirty="0" sz="1800" spc="35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 b="1">
                <a:solidFill>
                  <a:srgbClr val="A6A6A6"/>
                </a:solidFill>
                <a:latin typeface="Cambria"/>
                <a:cs typeface="Cambria"/>
              </a:rPr>
              <a:t>data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0" b="1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35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 b="1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organized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 b="1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 b="1">
                <a:solidFill>
                  <a:srgbClr val="A6A6A6"/>
                </a:solidFill>
                <a:latin typeface="Cambria"/>
                <a:cs typeface="Cambria"/>
              </a:rPr>
              <a:t>stored</a:t>
            </a:r>
            <a:r>
              <a:rPr dirty="0" sz="1800" spc="34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 b="1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800" spc="33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25" b="1">
                <a:solidFill>
                  <a:srgbClr val="A6A6A6"/>
                </a:solidFill>
                <a:latin typeface="Cambria"/>
                <a:cs typeface="Cambria"/>
              </a:rPr>
              <a:t>a </a:t>
            </a:r>
            <a:r>
              <a:rPr dirty="0" sz="1800" spc="70" b="1">
                <a:solidFill>
                  <a:srgbClr val="A6A6A6"/>
                </a:solidFill>
                <a:latin typeface="Cambria"/>
                <a:cs typeface="Cambria"/>
              </a:rPr>
              <a:t>way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0" b="1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 b="1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 b="1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 b="1">
                <a:solidFill>
                  <a:srgbClr val="A6A6A6"/>
                </a:solidFill>
                <a:latin typeface="Cambria"/>
                <a:cs typeface="Cambria"/>
              </a:rPr>
              <a:t>efficient</a:t>
            </a:r>
            <a:r>
              <a:rPr dirty="0" sz="1800" spc="27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 b="1">
                <a:solidFill>
                  <a:srgbClr val="A6A6A6"/>
                </a:solidFill>
                <a:latin typeface="Cambria"/>
                <a:cs typeface="Cambria"/>
              </a:rPr>
              <a:t>data</a:t>
            </a:r>
            <a:r>
              <a:rPr dirty="0" sz="1800" spc="22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 b="1">
                <a:solidFill>
                  <a:srgbClr val="A6A6A6"/>
                </a:solidFill>
                <a:latin typeface="Cambria"/>
                <a:cs typeface="Cambria"/>
              </a:rPr>
              <a:t>retrieval</a:t>
            </a:r>
            <a:r>
              <a:rPr dirty="0" sz="1800" spc="24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 b="1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 b="1">
                <a:solidFill>
                  <a:srgbClr val="A6A6A6"/>
                </a:solidFill>
                <a:latin typeface="Cambria"/>
                <a:cs typeface="Cambria"/>
              </a:rPr>
              <a:t>management.</a:t>
            </a:r>
            <a:endParaRPr sz="1800">
              <a:latin typeface="Cambria"/>
              <a:cs typeface="Cambria"/>
            </a:endParaRPr>
          </a:p>
          <a:p>
            <a:pPr marL="241300" marR="5715" indent="-229235">
              <a:lnSpc>
                <a:spcPts val="1839"/>
              </a:lnSpc>
              <a:spcBef>
                <a:spcPts val="985"/>
              </a:spcBef>
              <a:buFont typeface="Wingdings"/>
              <a:buChar char=""/>
              <a:tabLst>
                <a:tab pos="241300" algn="l"/>
              </a:tabLst>
            </a:pPr>
            <a:r>
              <a:rPr dirty="0" sz="1700" spc="105" b="1">
                <a:solidFill>
                  <a:srgbClr val="A6A6A6"/>
                </a:solidFill>
                <a:latin typeface="Cambria"/>
                <a:cs typeface="Cambria"/>
              </a:rPr>
              <a:t>MongoDB:</a:t>
            </a:r>
            <a:r>
              <a:rPr dirty="0" sz="1700" spc="22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30">
                <a:solidFill>
                  <a:srgbClr val="A6A6A6"/>
                </a:solidFill>
                <a:latin typeface="Cambria"/>
                <a:cs typeface="Cambria"/>
              </a:rPr>
              <a:t>MongoDB</a:t>
            </a:r>
            <a:r>
              <a:rPr dirty="0" sz="1700" spc="2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7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5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7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10">
                <a:solidFill>
                  <a:srgbClr val="A6A6A6"/>
                </a:solidFill>
                <a:latin typeface="Cambria"/>
                <a:cs typeface="Cambria"/>
              </a:rPr>
              <a:t>popular,</a:t>
            </a:r>
            <a:r>
              <a:rPr dirty="0" sz="1700" spc="2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95">
                <a:solidFill>
                  <a:srgbClr val="A6A6A6"/>
                </a:solidFill>
                <a:latin typeface="Cambria"/>
                <a:cs typeface="Cambria"/>
              </a:rPr>
              <a:t>open-</a:t>
            </a:r>
            <a:r>
              <a:rPr dirty="0" sz="1700" spc="105">
                <a:solidFill>
                  <a:srgbClr val="A6A6A6"/>
                </a:solidFill>
                <a:latin typeface="Cambria"/>
                <a:cs typeface="Cambria"/>
              </a:rPr>
              <a:t>source</a:t>
            </a:r>
            <a:r>
              <a:rPr dirty="0" sz="1700" spc="2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50">
                <a:solidFill>
                  <a:srgbClr val="A6A6A6"/>
                </a:solidFill>
                <a:latin typeface="Cambria"/>
                <a:cs typeface="Cambria"/>
              </a:rPr>
              <a:t>NoSQL</a:t>
            </a:r>
            <a:r>
              <a:rPr dirty="0" sz="17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14">
                <a:solidFill>
                  <a:srgbClr val="A6A6A6"/>
                </a:solidFill>
                <a:latin typeface="Cambria"/>
                <a:cs typeface="Cambria"/>
              </a:rPr>
              <a:t>database</a:t>
            </a:r>
            <a:r>
              <a:rPr dirty="0" sz="1700" spc="2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2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7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90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7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95">
                <a:solidFill>
                  <a:srgbClr val="A6A6A6"/>
                </a:solidFill>
                <a:latin typeface="Cambria"/>
                <a:cs typeface="Cambria"/>
              </a:rPr>
              <a:t>designed</a:t>
            </a:r>
            <a:r>
              <a:rPr dirty="0" sz="1700" spc="2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7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55">
                <a:solidFill>
                  <a:srgbClr val="A6A6A6"/>
                </a:solidFill>
                <a:latin typeface="Cambria"/>
                <a:cs typeface="Cambria"/>
              </a:rPr>
              <a:t>flexibility, </a:t>
            </a:r>
            <a:r>
              <a:rPr dirty="0" sz="1700" spc="100">
                <a:solidFill>
                  <a:srgbClr val="A6A6A6"/>
                </a:solidFill>
                <a:latin typeface="Cambria"/>
                <a:cs typeface="Cambria"/>
              </a:rPr>
              <a:t>scalability,</a:t>
            </a:r>
            <a:r>
              <a:rPr dirty="0" sz="17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4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7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110">
                <a:solidFill>
                  <a:srgbClr val="A6A6A6"/>
                </a:solidFill>
                <a:latin typeface="Cambria"/>
                <a:cs typeface="Cambria"/>
              </a:rPr>
              <a:t>ease</a:t>
            </a:r>
            <a:r>
              <a:rPr dirty="0" sz="17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7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700" spc="80">
                <a:solidFill>
                  <a:srgbClr val="A6A6A6"/>
                </a:solidFill>
                <a:latin typeface="Cambria"/>
                <a:cs typeface="Cambria"/>
              </a:rPr>
              <a:t>development.</a:t>
            </a:r>
            <a:endParaRPr sz="17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910844" y="2683001"/>
            <a:ext cx="6797040" cy="18300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ts val="7884"/>
              </a:lnSpc>
              <a:spcBef>
                <a:spcPts val="95"/>
              </a:spcBef>
            </a:pPr>
            <a:r>
              <a:rPr dirty="0" sz="7300" spc="-475">
                <a:solidFill>
                  <a:srgbClr val="FFFFFF"/>
                </a:solidFill>
                <a:latin typeface="Microsoft Sans Serif"/>
                <a:cs typeface="Microsoft Sans Serif"/>
              </a:rPr>
              <a:t>Taste</a:t>
            </a:r>
            <a:r>
              <a:rPr dirty="0" sz="7300" spc="-114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7300" spc="-1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dirty="0" sz="7300" spc="-47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7300" spc="-185">
                <a:solidFill>
                  <a:srgbClr val="FFFFFF"/>
                </a:solidFill>
                <a:latin typeface="Microsoft Sans Serif"/>
                <a:cs typeface="Microsoft Sans Serif"/>
              </a:rPr>
              <a:t>flavours</a:t>
            </a:r>
            <a:endParaRPr sz="7300">
              <a:latin typeface="Microsoft Sans Serif"/>
              <a:cs typeface="Microsoft Sans Serif"/>
            </a:endParaRPr>
          </a:p>
          <a:p>
            <a:pPr algn="ctr">
              <a:lnSpc>
                <a:spcPts val="6325"/>
              </a:lnSpc>
            </a:pPr>
            <a:r>
              <a:rPr dirty="0" sz="6000">
                <a:solidFill>
                  <a:srgbClr val="D25B5B"/>
                </a:solidFill>
                <a:latin typeface="Tahoma"/>
                <a:cs typeface="Tahoma"/>
              </a:rPr>
              <a:t>of</a:t>
            </a:r>
            <a:r>
              <a:rPr dirty="0" sz="6000" spc="484">
                <a:solidFill>
                  <a:srgbClr val="D25B5B"/>
                </a:solidFill>
                <a:latin typeface="Tahoma"/>
                <a:cs typeface="Tahoma"/>
              </a:rPr>
              <a:t> </a:t>
            </a:r>
            <a:r>
              <a:rPr dirty="0" sz="6000" spc="290">
                <a:solidFill>
                  <a:srgbClr val="D25B5B"/>
                </a:solidFill>
                <a:latin typeface="Tahoma"/>
                <a:cs typeface="Tahoma"/>
              </a:rPr>
              <a:t>India!</a:t>
            </a:r>
            <a:endParaRPr sz="6000">
              <a:latin typeface="Tahoma"/>
              <a:cs typeface="Tahoma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96428" y="1138427"/>
            <a:ext cx="3368039" cy="474878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784985">
              <a:lnSpc>
                <a:spcPct val="100000"/>
              </a:lnSpc>
              <a:spcBef>
                <a:spcPts val="105"/>
              </a:spcBef>
            </a:pPr>
            <a:r>
              <a:rPr dirty="0" sz="4400" spc="-170">
                <a:solidFill>
                  <a:srgbClr val="D25B5B"/>
                </a:solidFill>
              </a:rPr>
              <a:t>Libraries</a:t>
            </a:r>
            <a:r>
              <a:rPr dirty="0" sz="4400" spc="-80">
                <a:solidFill>
                  <a:srgbClr val="D25B5B"/>
                </a:solidFill>
              </a:rPr>
              <a:t> </a:t>
            </a:r>
            <a:r>
              <a:rPr dirty="0" sz="4400" spc="-415">
                <a:solidFill>
                  <a:srgbClr val="D25B5B"/>
                </a:solidFill>
              </a:rPr>
              <a:t>Used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2257641"/>
            <a:ext cx="3328670" cy="2070735"/>
          </a:xfrm>
          <a:prstGeom prst="rect">
            <a:avLst/>
          </a:prstGeom>
        </p:spPr>
        <p:txBody>
          <a:bodyPr wrap="square" lIns="0" tIns="97155" rIns="0" bIns="0" rtlCol="0" vert="horz">
            <a:spAutoFit/>
          </a:bodyPr>
          <a:lstStyle/>
          <a:p>
            <a:pPr marL="240029" indent="-227329">
              <a:lnSpc>
                <a:spcPct val="100000"/>
              </a:lnSpc>
              <a:spcBef>
                <a:spcPts val="765"/>
              </a:spcBef>
              <a:buFont typeface="Arial"/>
              <a:buChar char="•"/>
              <a:tabLst>
                <a:tab pos="240029" algn="l"/>
              </a:tabLst>
            </a:pPr>
            <a:r>
              <a:rPr dirty="0" sz="2800" spc="165">
                <a:solidFill>
                  <a:srgbClr val="FFFFFF"/>
                </a:solidFill>
                <a:latin typeface="Cambria"/>
                <a:cs typeface="Cambria"/>
              </a:rPr>
              <a:t>Reaction-</a:t>
            </a:r>
            <a:r>
              <a:rPr dirty="0" sz="2800" spc="28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155">
                <a:solidFill>
                  <a:srgbClr val="FFFFFF"/>
                </a:solidFill>
                <a:latin typeface="Cambria"/>
                <a:cs typeface="Cambria"/>
              </a:rPr>
              <a:t>icons</a:t>
            </a:r>
            <a:endParaRPr sz="2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66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2800" spc="185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2800" spc="135">
                <a:solidFill>
                  <a:srgbClr val="FFFFFF"/>
                </a:solidFill>
                <a:latin typeface="Cambria"/>
                <a:cs typeface="Cambria"/>
              </a:rPr>
              <a:t>router-</a:t>
            </a:r>
            <a:r>
              <a:rPr dirty="0" sz="2800" spc="145">
                <a:solidFill>
                  <a:srgbClr val="FFFFFF"/>
                </a:solidFill>
                <a:latin typeface="Cambria"/>
                <a:cs typeface="Cambria"/>
              </a:rPr>
              <a:t>dom</a:t>
            </a:r>
            <a:endParaRPr sz="2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2800" spc="150">
                <a:solidFill>
                  <a:srgbClr val="FFFFFF"/>
                </a:solidFill>
                <a:latin typeface="Cambria"/>
                <a:cs typeface="Cambria"/>
              </a:rPr>
              <a:t>Material-</a:t>
            </a:r>
            <a:r>
              <a:rPr dirty="0" sz="2800" spc="165">
                <a:solidFill>
                  <a:srgbClr val="FFFFFF"/>
                </a:solidFill>
                <a:latin typeface="Cambria"/>
                <a:cs typeface="Cambria"/>
              </a:rPr>
              <a:t>ui</a:t>
            </a:r>
            <a:endParaRPr sz="2800">
              <a:latin typeface="Cambria"/>
              <a:cs typeface="Cambria"/>
            </a:endParaRPr>
          </a:p>
          <a:p>
            <a:pPr marL="240029" indent="-227329">
              <a:lnSpc>
                <a:spcPct val="100000"/>
              </a:lnSpc>
              <a:spcBef>
                <a:spcPts val="670"/>
              </a:spcBef>
              <a:buFont typeface="Arial"/>
              <a:buChar char="•"/>
              <a:tabLst>
                <a:tab pos="240029" algn="l"/>
              </a:tabLst>
            </a:pPr>
            <a:r>
              <a:rPr dirty="0" sz="2800" spc="18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2800" spc="145">
                <a:solidFill>
                  <a:srgbClr val="FFFFFF"/>
                </a:solidFill>
                <a:latin typeface="Cambria"/>
                <a:cs typeface="Cambria"/>
              </a:rPr>
              <a:t>scripts</a:t>
            </a:r>
            <a:endParaRPr sz="2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784985">
              <a:lnSpc>
                <a:spcPct val="100000"/>
              </a:lnSpc>
              <a:spcBef>
                <a:spcPts val="105"/>
              </a:spcBef>
            </a:pPr>
            <a:r>
              <a:rPr dirty="0" sz="4400" spc="-170">
                <a:solidFill>
                  <a:srgbClr val="D25B5B"/>
                </a:solidFill>
              </a:rPr>
              <a:t>Libraries</a:t>
            </a:r>
            <a:r>
              <a:rPr dirty="0" sz="4400" spc="-80">
                <a:solidFill>
                  <a:srgbClr val="D25B5B"/>
                </a:solidFill>
              </a:rPr>
              <a:t> </a:t>
            </a:r>
            <a:r>
              <a:rPr dirty="0" sz="4400" spc="-415">
                <a:solidFill>
                  <a:srgbClr val="D25B5B"/>
                </a:solidFill>
              </a:rPr>
              <a:t>Used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718819" y="2323723"/>
            <a:ext cx="10235565" cy="2635885"/>
          </a:xfrm>
          <a:prstGeom prst="rect">
            <a:avLst/>
          </a:prstGeom>
        </p:spPr>
        <p:txBody>
          <a:bodyPr wrap="square" lIns="0" tIns="112395" rIns="0" bIns="0" rtlCol="0" vert="horz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8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10">
                <a:solidFill>
                  <a:srgbClr val="FFFFFF"/>
                </a:solidFill>
                <a:latin typeface="Cambria"/>
                <a:cs typeface="Cambria"/>
              </a:rPr>
              <a:t>Reaction-</a:t>
            </a:r>
            <a:r>
              <a:rPr dirty="0" sz="1800" spc="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icons</a:t>
            </a:r>
            <a:endParaRPr sz="1800">
              <a:latin typeface="Cambria"/>
              <a:cs typeface="Cambria"/>
            </a:endParaRPr>
          </a:p>
          <a:p>
            <a:pPr marL="12700" marR="5080" indent="987425">
              <a:lnSpc>
                <a:spcPts val="1939"/>
              </a:lnSpc>
              <a:spcBef>
                <a:spcPts val="1030"/>
              </a:spcBef>
            </a:pPr>
            <a:r>
              <a:rPr dirty="0" u="sng" sz="1800" spc="125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Cambria"/>
                <a:cs typeface="Cambria"/>
                <a:hlinkClick r:id="rId2"/>
              </a:rPr>
              <a:t>React</a:t>
            </a:r>
            <a:r>
              <a:rPr dirty="0" u="sng" sz="1800" spc="19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Cambria"/>
                <a:cs typeface="Cambria"/>
                <a:hlinkClick r:id="rId2"/>
              </a:rPr>
              <a:t> </a:t>
            </a:r>
            <a:r>
              <a:rPr dirty="0" u="sng" sz="1800" spc="11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Cambria"/>
                <a:cs typeface="Cambria"/>
                <a:hlinkClick r:id="rId2"/>
              </a:rPr>
              <a:t>Icons</a:t>
            </a:r>
            <a:r>
              <a:rPr dirty="0" sz="1800" spc="185">
                <a:solidFill>
                  <a:srgbClr val="0462C1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popular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versatile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library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collection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icon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sets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from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various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sources,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such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Font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Awesome,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Material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0">
                <a:solidFill>
                  <a:srgbClr val="A6A6A6"/>
                </a:solidFill>
                <a:latin typeface="Cambria"/>
                <a:cs typeface="Cambria"/>
              </a:rPr>
              <a:t>Icons,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more.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30">
                <a:solidFill>
                  <a:srgbClr val="A6A6A6"/>
                </a:solidFill>
                <a:latin typeface="Cambria"/>
                <a:cs typeface="Cambria"/>
              </a:rPr>
              <a:t>to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easily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import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40">
                <a:solidFill>
                  <a:srgbClr val="A6A6A6"/>
                </a:solidFill>
                <a:latin typeface="Cambria"/>
                <a:cs typeface="Cambria"/>
              </a:rPr>
              <a:t>use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icons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from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these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sets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React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components.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It's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highly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customizable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straightforward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5">
                <a:solidFill>
                  <a:srgbClr val="A6A6A6"/>
                </a:solidFill>
                <a:latin typeface="Cambria"/>
                <a:cs typeface="Cambria"/>
              </a:rPr>
              <a:t>use.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7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80">
                <a:solidFill>
                  <a:srgbClr val="FFFFFF"/>
                </a:solidFill>
                <a:latin typeface="Cambria"/>
                <a:cs typeface="Cambria"/>
              </a:rPr>
              <a:t>router-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dom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Material-</a:t>
            </a:r>
            <a:r>
              <a:rPr dirty="0" sz="1800" spc="100">
                <a:solidFill>
                  <a:srgbClr val="FFFFFF"/>
                </a:solidFill>
                <a:latin typeface="Cambria"/>
                <a:cs typeface="Cambria"/>
              </a:rPr>
              <a:t>ui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scripts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784985">
              <a:lnSpc>
                <a:spcPct val="100000"/>
              </a:lnSpc>
              <a:spcBef>
                <a:spcPts val="105"/>
              </a:spcBef>
            </a:pPr>
            <a:r>
              <a:rPr dirty="0" sz="4400" spc="-170">
                <a:solidFill>
                  <a:srgbClr val="D25B5B"/>
                </a:solidFill>
              </a:rPr>
              <a:t>Libraries</a:t>
            </a:r>
            <a:r>
              <a:rPr dirty="0" sz="4400" spc="-80">
                <a:solidFill>
                  <a:srgbClr val="D25B5B"/>
                </a:solidFill>
              </a:rPr>
              <a:t> </a:t>
            </a:r>
            <a:r>
              <a:rPr dirty="0" sz="4400" spc="-415">
                <a:solidFill>
                  <a:srgbClr val="D25B5B"/>
                </a:solidFill>
              </a:rPr>
              <a:t>Used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718819" y="2323723"/>
            <a:ext cx="10554970" cy="2389505"/>
          </a:xfrm>
          <a:prstGeom prst="rect">
            <a:avLst/>
          </a:prstGeom>
        </p:spPr>
        <p:txBody>
          <a:bodyPr wrap="square" lIns="0" tIns="112395" rIns="0" bIns="0" rtlCol="0" vert="horz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8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10">
                <a:solidFill>
                  <a:srgbClr val="FFFFFF"/>
                </a:solidFill>
                <a:latin typeface="Cambria"/>
                <a:cs typeface="Cambria"/>
              </a:rPr>
              <a:t>Reaction-</a:t>
            </a:r>
            <a:r>
              <a:rPr dirty="0" sz="1800" spc="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icons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80">
                <a:solidFill>
                  <a:srgbClr val="FFFFFF"/>
                </a:solidFill>
                <a:latin typeface="Cambria"/>
                <a:cs typeface="Cambria"/>
              </a:rPr>
              <a:t>router-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dom</a:t>
            </a:r>
            <a:endParaRPr sz="1800">
              <a:latin typeface="Cambria"/>
              <a:cs typeface="Cambria"/>
            </a:endParaRPr>
          </a:p>
          <a:p>
            <a:pPr marL="12700" marR="5080" indent="987425">
              <a:lnSpc>
                <a:spcPts val="1939"/>
              </a:lnSpc>
              <a:spcBef>
                <a:spcPts val="1040"/>
              </a:spcBef>
            </a:pP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React-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router-</a:t>
            </a:r>
            <a:r>
              <a:rPr dirty="0" sz="1800" spc="114">
                <a:solidFill>
                  <a:srgbClr val="A6A6A6"/>
                </a:solidFill>
                <a:latin typeface="Cambria"/>
                <a:cs typeface="Cambria"/>
              </a:rPr>
              <a:t>dom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popular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library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adding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client-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side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routing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navigation</a:t>
            </a:r>
            <a:r>
              <a:rPr dirty="0" sz="18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30">
                <a:solidFill>
                  <a:srgbClr val="A6A6A6"/>
                </a:solidFill>
                <a:latin typeface="Cambria"/>
                <a:cs typeface="Cambria"/>
              </a:rPr>
              <a:t>to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React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applications.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allows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define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routes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40">
                <a:solidFill>
                  <a:srgbClr val="A6A6A6"/>
                </a:solidFill>
                <a:latin typeface="Cambria"/>
                <a:cs typeface="Cambria"/>
              </a:rPr>
              <a:t>manage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navigation</a:t>
            </a:r>
            <a:r>
              <a:rPr dirty="0" sz="18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between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different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parts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application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without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need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perform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full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page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reloads.</a:t>
            </a:r>
            <a:r>
              <a:rPr dirty="0" sz="1200" spc="80">
                <a:solidFill>
                  <a:srgbClr val="374151"/>
                </a:solidFill>
                <a:latin typeface="Arial"/>
                <a:cs typeface="Arial"/>
              </a:rPr>
              <a:t>.</a:t>
            </a:r>
            <a:endParaRPr sz="1200">
              <a:latin typeface="Arial"/>
              <a:cs typeface="Arial"/>
            </a:endParaRPr>
          </a:p>
          <a:p>
            <a:pPr marL="240665" indent="-227965">
              <a:lnSpc>
                <a:spcPct val="100000"/>
              </a:lnSpc>
              <a:spcBef>
                <a:spcPts val="76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Material-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ui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scripts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784985">
              <a:lnSpc>
                <a:spcPct val="100000"/>
              </a:lnSpc>
              <a:spcBef>
                <a:spcPts val="105"/>
              </a:spcBef>
            </a:pPr>
            <a:r>
              <a:rPr dirty="0" sz="4400" spc="-170">
                <a:solidFill>
                  <a:srgbClr val="D25B5B"/>
                </a:solidFill>
              </a:rPr>
              <a:t>Libraries</a:t>
            </a:r>
            <a:r>
              <a:rPr dirty="0" sz="4400" spc="-80">
                <a:solidFill>
                  <a:srgbClr val="D25B5B"/>
                </a:solidFill>
              </a:rPr>
              <a:t> </a:t>
            </a:r>
            <a:r>
              <a:rPr dirty="0" sz="4400" spc="-415">
                <a:solidFill>
                  <a:srgbClr val="D25B5B"/>
                </a:solidFill>
              </a:rPr>
              <a:t>Used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718819" y="2323723"/>
            <a:ext cx="10063480" cy="2635885"/>
          </a:xfrm>
          <a:prstGeom prst="rect">
            <a:avLst/>
          </a:prstGeom>
        </p:spPr>
        <p:txBody>
          <a:bodyPr wrap="square" lIns="0" tIns="112395" rIns="0" bIns="0" rtlCol="0" vert="horz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8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10">
                <a:solidFill>
                  <a:srgbClr val="FFFFFF"/>
                </a:solidFill>
                <a:latin typeface="Cambria"/>
                <a:cs typeface="Cambria"/>
              </a:rPr>
              <a:t>Reaction-</a:t>
            </a:r>
            <a:r>
              <a:rPr dirty="0" sz="1800" spc="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icons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80">
                <a:solidFill>
                  <a:srgbClr val="FFFFFF"/>
                </a:solidFill>
                <a:latin typeface="Cambria"/>
                <a:cs typeface="Cambria"/>
              </a:rPr>
              <a:t>router-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dom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9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Material-</a:t>
            </a:r>
            <a:r>
              <a:rPr dirty="0" sz="1800" spc="100">
                <a:solidFill>
                  <a:srgbClr val="FFFFFF"/>
                </a:solidFill>
                <a:latin typeface="Cambria"/>
                <a:cs typeface="Cambria"/>
              </a:rPr>
              <a:t>ui</a:t>
            </a:r>
            <a:endParaRPr sz="1800">
              <a:latin typeface="Cambria"/>
              <a:cs typeface="Cambria"/>
            </a:endParaRPr>
          </a:p>
          <a:p>
            <a:pPr marL="12700" marR="5080" indent="914400">
              <a:lnSpc>
                <a:spcPct val="90000"/>
              </a:lnSpc>
              <a:spcBef>
                <a:spcPts val="994"/>
              </a:spcBef>
            </a:pP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Material-</a:t>
            </a:r>
            <a:r>
              <a:rPr dirty="0" sz="1800" spc="130">
                <a:solidFill>
                  <a:srgbClr val="A6A6A6"/>
                </a:solidFill>
                <a:latin typeface="Cambria"/>
                <a:cs typeface="Cambria"/>
              </a:rPr>
              <a:t>UI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popular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open-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source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0">
                <a:solidFill>
                  <a:srgbClr val="A6A6A6"/>
                </a:solidFill>
                <a:latin typeface="Cambria"/>
                <a:cs typeface="Cambria"/>
              </a:rPr>
              <a:t>UI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framework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React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based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on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Google’s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material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Design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guidelines.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5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set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pre-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designed,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highly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customizable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components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styles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help</a:t>
            </a:r>
            <a:r>
              <a:rPr dirty="0" sz="18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developers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create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modern</a:t>
            </a:r>
            <a:r>
              <a:rPr dirty="0" sz="18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visually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appealing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user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interfaces</a:t>
            </a:r>
            <a:r>
              <a:rPr dirty="0" sz="1100" spc="75">
                <a:solidFill>
                  <a:srgbClr val="374151"/>
                </a:solidFill>
                <a:latin typeface="Arial"/>
                <a:cs typeface="Arial"/>
              </a:rPr>
              <a:t>.</a:t>
            </a:r>
            <a:endParaRPr sz="1100">
              <a:latin typeface="Arial"/>
              <a:cs typeface="Arial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scripts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784985">
              <a:lnSpc>
                <a:spcPct val="100000"/>
              </a:lnSpc>
              <a:spcBef>
                <a:spcPts val="105"/>
              </a:spcBef>
            </a:pPr>
            <a:r>
              <a:rPr dirty="0" sz="4400" spc="-170">
                <a:solidFill>
                  <a:srgbClr val="D25B5B"/>
                </a:solidFill>
              </a:rPr>
              <a:t>Libraries</a:t>
            </a:r>
            <a:r>
              <a:rPr dirty="0" sz="4400" spc="-80">
                <a:solidFill>
                  <a:srgbClr val="D25B5B"/>
                </a:solidFill>
              </a:rPr>
              <a:t> </a:t>
            </a:r>
            <a:r>
              <a:rPr dirty="0" sz="4400" spc="-415">
                <a:solidFill>
                  <a:srgbClr val="D25B5B"/>
                </a:solidFill>
              </a:rPr>
              <a:t>Used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718819" y="2323723"/>
            <a:ext cx="10494645" cy="2389505"/>
          </a:xfrm>
          <a:prstGeom prst="rect">
            <a:avLst/>
          </a:prstGeom>
        </p:spPr>
        <p:txBody>
          <a:bodyPr wrap="square" lIns="0" tIns="112395" rIns="0" bIns="0" rtlCol="0" vert="horz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88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10">
                <a:solidFill>
                  <a:srgbClr val="FFFFFF"/>
                </a:solidFill>
                <a:latin typeface="Cambria"/>
                <a:cs typeface="Cambria"/>
              </a:rPr>
              <a:t>Reaction-</a:t>
            </a:r>
            <a:r>
              <a:rPr dirty="0" sz="1800" spc="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icons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80">
                <a:solidFill>
                  <a:srgbClr val="FFFFFF"/>
                </a:solidFill>
                <a:latin typeface="Cambria"/>
                <a:cs typeface="Cambria"/>
              </a:rPr>
              <a:t>router-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dom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95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Material-</a:t>
            </a:r>
            <a:r>
              <a:rPr dirty="0" sz="1800" spc="100">
                <a:solidFill>
                  <a:srgbClr val="FFFFFF"/>
                </a:solidFill>
                <a:latin typeface="Cambria"/>
                <a:cs typeface="Cambria"/>
              </a:rPr>
              <a:t>ui</a:t>
            </a:r>
            <a:endParaRPr sz="1800">
              <a:latin typeface="Cambria"/>
              <a:cs typeface="Cambria"/>
            </a:endParaRPr>
          </a:p>
          <a:p>
            <a:pPr marL="240665" indent="-227965">
              <a:lnSpc>
                <a:spcPct val="100000"/>
              </a:lnSpc>
              <a:spcBef>
                <a:spcPts val="780"/>
              </a:spcBef>
              <a:buFont typeface="Arial"/>
              <a:buChar char="•"/>
              <a:tabLst>
                <a:tab pos="240665" algn="l"/>
              </a:tabLst>
            </a:pPr>
            <a:r>
              <a:rPr dirty="0" sz="1800" spc="120">
                <a:solidFill>
                  <a:srgbClr val="FFFFFF"/>
                </a:solidFill>
                <a:latin typeface="Cambria"/>
                <a:cs typeface="Cambria"/>
              </a:rPr>
              <a:t>React-</a:t>
            </a:r>
            <a:r>
              <a:rPr dirty="0" sz="1800" spc="90">
                <a:solidFill>
                  <a:srgbClr val="FFFFFF"/>
                </a:solidFill>
                <a:latin typeface="Cambria"/>
                <a:cs typeface="Cambria"/>
              </a:rPr>
              <a:t>scripts</a:t>
            </a:r>
            <a:endParaRPr sz="1800">
              <a:latin typeface="Cambria"/>
              <a:cs typeface="Cambria"/>
            </a:endParaRPr>
          </a:p>
          <a:p>
            <a:pPr marL="12700" marR="5080" indent="987425">
              <a:lnSpc>
                <a:spcPts val="1939"/>
              </a:lnSpc>
              <a:spcBef>
                <a:spcPts val="1025"/>
              </a:spcBef>
            </a:pP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React-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scripts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package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was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35">
                <a:solidFill>
                  <a:srgbClr val="A6A6A6"/>
                </a:solidFill>
                <a:latin typeface="Cambria"/>
                <a:cs typeface="Cambria"/>
              </a:rPr>
              <a:t>used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as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part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10">
                <a:solidFill>
                  <a:srgbClr val="A6A6A6"/>
                </a:solidFill>
                <a:latin typeface="Cambria"/>
                <a:cs typeface="Cambria"/>
              </a:rPr>
              <a:t>Create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React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App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(CRA),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which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is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popular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officially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supported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50">
                <a:solidFill>
                  <a:srgbClr val="A6A6A6"/>
                </a:solidFill>
                <a:latin typeface="Cambria"/>
                <a:cs typeface="Cambria"/>
              </a:rPr>
              <a:t>tool</a:t>
            </a:r>
            <a:r>
              <a:rPr dirty="0" sz="18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setting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up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bootstrapping</a:t>
            </a:r>
            <a:r>
              <a:rPr dirty="0" sz="18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React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applications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with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predefined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development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build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configuration.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98958" rIns="0" bIns="0" rtlCol="0" vert="horz">
            <a:spAutoFit/>
          </a:bodyPr>
          <a:lstStyle/>
          <a:p>
            <a:pPr marL="2068830">
              <a:lnSpc>
                <a:spcPct val="100000"/>
              </a:lnSpc>
              <a:spcBef>
                <a:spcPts val="100"/>
              </a:spcBef>
            </a:pPr>
            <a:r>
              <a:rPr dirty="0" spc="-320">
                <a:solidFill>
                  <a:srgbClr val="D25B5B"/>
                </a:solidFill>
              </a:rPr>
              <a:t>Conclusion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90559" y="1825751"/>
            <a:ext cx="3291840" cy="452932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98958" rIns="0" bIns="0" rtlCol="0" vert="horz">
            <a:spAutoFit/>
          </a:bodyPr>
          <a:lstStyle/>
          <a:p>
            <a:pPr marL="2068830">
              <a:lnSpc>
                <a:spcPct val="100000"/>
              </a:lnSpc>
              <a:spcBef>
                <a:spcPts val="100"/>
              </a:spcBef>
            </a:pPr>
            <a:r>
              <a:rPr dirty="0" spc="-320"/>
              <a:t>Conclusion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907793"/>
            <a:ext cx="6950075" cy="3861435"/>
          </a:xfrm>
          <a:prstGeom prst="rect">
            <a:avLst/>
          </a:prstGeom>
        </p:spPr>
        <p:txBody>
          <a:bodyPr wrap="square" lIns="0" tIns="31750" rIns="0" bIns="0" rtlCol="0" vert="horz">
            <a:spAutoFit/>
          </a:bodyPr>
          <a:lstStyle/>
          <a:p>
            <a:pPr marL="12700" marR="154940" indent="914400">
              <a:lnSpc>
                <a:spcPct val="93100"/>
              </a:lnSpc>
              <a:spcBef>
                <a:spcPts val="250"/>
              </a:spcBef>
            </a:pPr>
            <a:r>
              <a:rPr dirty="0" sz="1900" spc="140">
                <a:latin typeface="Cambria"/>
                <a:cs typeface="Cambria"/>
              </a:rPr>
              <a:t>Karnataka</a:t>
            </a:r>
            <a:r>
              <a:rPr dirty="0" sz="1900" spc="195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cuisine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is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a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rich</a:t>
            </a:r>
            <a:r>
              <a:rPr dirty="0" sz="1900" spc="204">
                <a:latin typeface="Cambria"/>
                <a:cs typeface="Cambria"/>
              </a:rPr>
              <a:t> </a:t>
            </a:r>
            <a:r>
              <a:rPr dirty="0" sz="1900" spc="155">
                <a:latin typeface="Cambria"/>
                <a:cs typeface="Cambria"/>
              </a:rPr>
              <a:t>and</a:t>
            </a:r>
            <a:r>
              <a:rPr dirty="0" sz="1900" spc="204">
                <a:latin typeface="Cambria"/>
                <a:cs typeface="Cambria"/>
              </a:rPr>
              <a:t> </a:t>
            </a:r>
            <a:r>
              <a:rPr dirty="0" sz="1900" spc="65">
                <a:latin typeface="Cambria"/>
                <a:cs typeface="Cambria"/>
              </a:rPr>
              <a:t>diverse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blend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-25">
                <a:latin typeface="Cambria"/>
                <a:cs typeface="Cambria"/>
              </a:rPr>
              <a:t>of </a:t>
            </a:r>
            <a:r>
              <a:rPr dirty="0" sz="1900" spc="85">
                <a:latin typeface="Cambria"/>
                <a:cs typeface="Cambria"/>
              </a:rPr>
              <a:t>flavors,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influenced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by</a:t>
            </a:r>
            <a:r>
              <a:rPr dirty="0" sz="1900" spc="200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the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state's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geography,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history,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30">
                <a:latin typeface="Cambria"/>
                <a:cs typeface="Cambria"/>
              </a:rPr>
              <a:t>and </a:t>
            </a:r>
            <a:r>
              <a:rPr dirty="0" sz="1900" spc="125">
                <a:latin typeface="Cambria"/>
                <a:cs typeface="Cambria"/>
              </a:rPr>
              <a:t>culture.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20">
                <a:latin typeface="Cambria"/>
                <a:cs typeface="Cambria"/>
              </a:rPr>
              <a:t>From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the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spicy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curries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of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90">
                <a:latin typeface="Cambria"/>
                <a:cs typeface="Cambria"/>
              </a:rPr>
              <a:t>North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40">
                <a:latin typeface="Cambria"/>
                <a:cs typeface="Cambria"/>
              </a:rPr>
              <a:t>Karnataka</a:t>
            </a:r>
            <a:r>
              <a:rPr dirty="0" sz="1900" spc="19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the seafood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delicacies</a:t>
            </a:r>
            <a:r>
              <a:rPr dirty="0" sz="1900" spc="245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of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40">
                <a:latin typeface="Cambria"/>
                <a:cs typeface="Cambria"/>
              </a:rPr>
              <a:t>Coastal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50">
                <a:latin typeface="Cambria"/>
                <a:cs typeface="Cambria"/>
              </a:rPr>
              <a:t>Karnataka,</a:t>
            </a:r>
            <a:r>
              <a:rPr dirty="0" sz="1900" spc="204">
                <a:latin typeface="Cambria"/>
                <a:cs typeface="Cambria"/>
              </a:rPr>
              <a:t> </a:t>
            </a:r>
            <a:r>
              <a:rPr dirty="0" sz="1900" spc="80">
                <a:latin typeface="Cambria"/>
                <a:cs typeface="Cambria"/>
              </a:rPr>
              <a:t>there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80">
                <a:latin typeface="Cambria"/>
                <a:cs typeface="Cambria"/>
              </a:rPr>
              <a:t>is </a:t>
            </a:r>
            <a:r>
              <a:rPr dirty="0" sz="1900" spc="110">
                <a:latin typeface="Cambria"/>
                <a:cs typeface="Cambria"/>
              </a:rPr>
              <a:t>something</a:t>
            </a:r>
            <a:r>
              <a:rPr dirty="0" sz="1900" spc="29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for</a:t>
            </a:r>
            <a:r>
              <a:rPr dirty="0" sz="1900" spc="275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every</a:t>
            </a:r>
            <a:r>
              <a:rPr dirty="0" sz="1900" spc="275">
                <a:latin typeface="Cambria"/>
                <a:cs typeface="Cambria"/>
              </a:rPr>
              <a:t> </a:t>
            </a:r>
            <a:r>
              <a:rPr dirty="0" sz="1900" spc="55">
                <a:latin typeface="Cambria"/>
                <a:cs typeface="Cambria"/>
              </a:rPr>
              <a:t>food</a:t>
            </a:r>
            <a:r>
              <a:rPr dirty="0" sz="1900" spc="275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lover</a:t>
            </a:r>
            <a:r>
              <a:rPr dirty="0" sz="1900" spc="280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in</a:t>
            </a:r>
            <a:r>
              <a:rPr dirty="0" sz="1900" spc="270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this</a:t>
            </a:r>
            <a:r>
              <a:rPr dirty="0" sz="1900" spc="280">
                <a:latin typeface="Cambria"/>
                <a:cs typeface="Cambria"/>
              </a:rPr>
              <a:t> </a:t>
            </a:r>
            <a:r>
              <a:rPr dirty="0" sz="1900" spc="125">
                <a:latin typeface="Cambria"/>
                <a:cs typeface="Cambria"/>
              </a:rPr>
              <a:t>state.</a:t>
            </a:r>
            <a:r>
              <a:rPr dirty="0" sz="1900" spc="275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Karnataka's</a:t>
            </a:r>
            <a:endParaRPr sz="1900">
              <a:latin typeface="Cambria"/>
              <a:cs typeface="Cambria"/>
            </a:endParaRPr>
          </a:p>
          <a:p>
            <a:pPr marL="12700" marR="263525">
              <a:lnSpc>
                <a:spcPts val="2050"/>
              </a:lnSpc>
              <a:spcBef>
                <a:spcPts val="35"/>
              </a:spcBef>
            </a:pPr>
            <a:r>
              <a:rPr dirty="0" sz="1900" spc="85">
                <a:latin typeface="Cambria"/>
                <a:cs typeface="Cambria"/>
              </a:rPr>
              <a:t>traditional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sweets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55">
                <a:latin typeface="Cambria"/>
                <a:cs typeface="Cambria"/>
              </a:rPr>
              <a:t>and</a:t>
            </a:r>
            <a:r>
              <a:rPr dirty="0" sz="1900" spc="204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desserts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are</a:t>
            </a:r>
            <a:r>
              <a:rPr dirty="0" sz="1900" spc="200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also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a</a:t>
            </a:r>
            <a:r>
              <a:rPr dirty="0" sz="1900" spc="195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must-</a:t>
            </a:r>
            <a:r>
              <a:rPr dirty="0" sz="1900" spc="95">
                <a:latin typeface="Cambria"/>
                <a:cs typeface="Cambria"/>
              </a:rPr>
              <a:t>try,</a:t>
            </a:r>
            <a:r>
              <a:rPr dirty="0" sz="1900" spc="245">
                <a:latin typeface="Cambria"/>
                <a:cs typeface="Cambria"/>
              </a:rPr>
              <a:t> </a:t>
            </a:r>
            <a:r>
              <a:rPr dirty="0" sz="1900" spc="50">
                <a:latin typeface="Cambria"/>
                <a:cs typeface="Cambria"/>
              </a:rPr>
              <a:t>with </a:t>
            </a:r>
            <a:r>
              <a:rPr dirty="0" sz="1900" spc="80">
                <a:latin typeface="Cambria"/>
                <a:cs typeface="Cambria"/>
              </a:rPr>
              <a:t>their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30">
                <a:latin typeface="Cambria"/>
                <a:cs typeface="Cambria"/>
              </a:rPr>
              <a:t>unique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combination</a:t>
            </a:r>
            <a:r>
              <a:rPr dirty="0" sz="1900" spc="245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of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70">
                <a:latin typeface="Cambria"/>
                <a:cs typeface="Cambria"/>
              </a:rPr>
              <a:t>sweet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55">
                <a:latin typeface="Cambria"/>
                <a:cs typeface="Cambria"/>
              </a:rPr>
              <a:t>and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75">
                <a:latin typeface="Cambria"/>
                <a:cs typeface="Cambria"/>
              </a:rPr>
              <a:t>savory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75">
                <a:latin typeface="Cambria"/>
                <a:cs typeface="Cambria"/>
              </a:rPr>
              <a:t>flavors.</a:t>
            </a:r>
            <a:endParaRPr sz="1900">
              <a:latin typeface="Cambria"/>
              <a:cs typeface="Cambria"/>
            </a:endParaRPr>
          </a:p>
          <a:p>
            <a:pPr marL="12700" marR="5080">
              <a:lnSpc>
                <a:spcPct val="89800"/>
              </a:lnSpc>
              <a:spcBef>
                <a:spcPts val="969"/>
              </a:spcBef>
            </a:pPr>
            <a:r>
              <a:rPr dirty="0" sz="1900">
                <a:latin typeface="Cambria"/>
                <a:cs typeface="Cambria"/>
              </a:rPr>
              <a:t>If</a:t>
            </a:r>
            <a:r>
              <a:rPr dirty="0" sz="1900" spc="20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you're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planning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a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trip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50">
                <a:latin typeface="Cambria"/>
                <a:cs typeface="Cambria"/>
              </a:rPr>
              <a:t>Karnataka,</a:t>
            </a:r>
            <a:r>
              <a:rPr dirty="0" sz="1900" spc="200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be</a:t>
            </a:r>
            <a:r>
              <a:rPr dirty="0" sz="1900" spc="200">
                <a:latin typeface="Cambria"/>
                <a:cs typeface="Cambria"/>
              </a:rPr>
              <a:t> </a:t>
            </a:r>
            <a:r>
              <a:rPr dirty="0" sz="1900" spc="125">
                <a:latin typeface="Cambria"/>
                <a:cs typeface="Cambria"/>
              </a:rPr>
              <a:t>sure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55">
                <a:latin typeface="Cambria"/>
                <a:cs typeface="Cambria"/>
              </a:rPr>
              <a:t>explore </a:t>
            </a:r>
            <a:r>
              <a:rPr dirty="0" sz="1900" spc="105">
                <a:latin typeface="Cambria"/>
                <a:cs typeface="Cambria"/>
              </a:rPr>
              <a:t>the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90">
                <a:latin typeface="Cambria"/>
                <a:cs typeface="Cambria"/>
              </a:rPr>
              <a:t>local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cuisine</a:t>
            </a:r>
            <a:r>
              <a:rPr dirty="0" sz="1900" spc="245">
                <a:latin typeface="Cambria"/>
                <a:cs typeface="Cambria"/>
              </a:rPr>
              <a:t> </a:t>
            </a:r>
            <a:r>
              <a:rPr dirty="0" sz="1900" spc="155">
                <a:latin typeface="Cambria"/>
                <a:cs typeface="Cambria"/>
              </a:rPr>
              <a:t>and</a:t>
            </a:r>
            <a:r>
              <a:rPr dirty="0" sz="1900" spc="19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try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out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some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of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the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35">
                <a:latin typeface="Cambria"/>
                <a:cs typeface="Cambria"/>
              </a:rPr>
              <a:t>famous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20">
                <a:latin typeface="Cambria"/>
                <a:cs typeface="Cambria"/>
              </a:rPr>
              <a:t>dishes. </a:t>
            </a:r>
            <a:r>
              <a:rPr dirty="0" sz="1900" spc="100">
                <a:latin typeface="Cambria"/>
                <a:cs typeface="Cambria"/>
              </a:rPr>
              <a:t>Whether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you're</a:t>
            </a:r>
            <a:r>
              <a:rPr dirty="0" sz="1900" spc="235">
                <a:latin typeface="Cambria"/>
                <a:cs typeface="Cambria"/>
              </a:rPr>
              <a:t> </a:t>
            </a:r>
            <a:r>
              <a:rPr dirty="0" sz="1900" spc="75">
                <a:latin typeface="Cambria"/>
                <a:cs typeface="Cambria"/>
              </a:rPr>
              <a:t>looking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for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a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90">
                <a:latin typeface="Cambria"/>
                <a:cs typeface="Cambria"/>
              </a:rPr>
              <a:t>hearty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20">
                <a:latin typeface="Cambria"/>
                <a:cs typeface="Cambria"/>
              </a:rPr>
              <a:t>meal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or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a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25">
                <a:latin typeface="Cambria"/>
                <a:cs typeface="Cambria"/>
              </a:rPr>
              <a:t>quick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65">
                <a:latin typeface="Cambria"/>
                <a:cs typeface="Cambria"/>
              </a:rPr>
              <a:t>snack, </a:t>
            </a:r>
            <a:r>
              <a:rPr dirty="0" sz="1900" spc="60">
                <a:latin typeface="Cambria"/>
                <a:cs typeface="Cambria"/>
              </a:rPr>
              <a:t>you're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120">
                <a:latin typeface="Cambria"/>
                <a:cs typeface="Cambria"/>
              </a:rPr>
              <a:t>sure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 spc="90">
                <a:latin typeface="Cambria"/>
                <a:cs typeface="Cambria"/>
              </a:rPr>
              <a:t>find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something</a:t>
            </a:r>
            <a:r>
              <a:rPr dirty="0" sz="1900" spc="245">
                <a:latin typeface="Cambria"/>
                <a:cs typeface="Cambria"/>
              </a:rPr>
              <a:t> </a:t>
            </a:r>
            <a:r>
              <a:rPr dirty="0" sz="1900" spc="130">
                <a:latin typeface="Cambria"/>
                <a:cs typeface="Cambria"/>
              </a:rPr>
              <a:t>that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will</a:t>
            </a:r>
            <a:r>
              <a:rPr dirty="0" sz="1900" spc="254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tantalize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your</a:t>
            </a:r>
            <a:r>
              <a:rPr dirty="0" sz="1900" spc="225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taste </a:t>
            </a:r>
            <a:r>
              <a:rPr dirty="0" sz="1900" spc="175">
                <a:latin typeface="Cambria"/>
                <a:cs typeface="Cambria"/>
              </a:rPr>
              <a:t>buds.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120">
                <a:latin typeface="Cambria"/>
                <a:cs typeface="Cambria"/>
              </a:rPr>
              <a:t>And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if</a:t>
            </a:r>
            <a:r>
              <a:rPr dirty="0" sz="1900" spc="220">
                <a:latin typeface="Cambria"/>
                <a:cs typeface="Cambria"/>
              </a:rPr>
              <a:t> </a:t>
            </a:r>
            <a:r>
              <a:rPr dirty="0" sz="1900" spc="100">
                <a:latin typeface="Cambria"/>
                <a:cs typeface="Cambria"/>
              </a:rPr>
              <a:t>you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105">
                <a:latin typeface="Cambria"/>
                <a:cs typeface="Cambria"/>
              </a:rPr>
              <a:t>can't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150">
                <a:latin typeface="Cambria"/>
                <a:cs typeface="Cambria"/>
              </a:rPr>
              <a:t>make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55">
                <a:latin typeface="Cambria"/>
                <a:cs typeface="Cambria"/>
              </a:rPr>
              <a:t>it</a:t>
            </a:r>
            <a:r>
              <a:rPr dirty="0" sz="1900" spc="21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40">
                <a:latin typeface="Cambria"/>
                <a:cs typeface="Cambria"/>
              </a:rPr>
              <a:t>Karnataka</a:t>
            </a:r>
            <a:r>
              <a:rPr dirty="0" sz="1900" spc="204">
                <a:latin typeface="Cambria"/>
                <a:cs typeface="Cambria"/>
              </a:rPr>
              <a:t> </a:t>
            </a:r>
            <a:r>
              <a:rPr dirty="0" sz="1900" spc="110">
                <a:latin typeface="Cambria"/>
                <a:cs typeface="Cambria"/>
              </a:rPr>
              <a:t>anytime</a:t>
            </a:r>
            <a:r>
              <a:rPr dirty="0" sz="1900" spc="215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soon, </a:t>
            </a:r>
            <a:r>
              <a:rPr dirty="0" sz="1900" spc="70">
                <a:latin typeface="Cambria"/>
                <a:cs typeface="Cambria"/>
              </a:rPr>
              <a:t>don't</a:t>
            </a:r>
            <a:r>
              <a:rPr dirty="0" sz="1900" spc="229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worry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114">
                <a:latin typeface="Cambria"/>
                <a:cs typeface="Cambria"/>
              </a:rPr>
              <a:t>this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70">
                <a:latin typeface="Cambria"/>
                <a:cs typeface="Cambria"/>
              </a:rPr>
              <a:t>website</a:t>
            </a:r>
            <a:r>
              <a:rPr dirty="0" sz="1900" spc="250">
                <a:latin typeface="Cambria"/>
                <a:cs typeface="Cambria"/>
              </a:rPr>
              <a:t> </a:t>
            </a:r>
            <a:r>
              <a:rPr dirty="0" sz="1900">
                <a:latin typeface="Cambria"/>
                <a:cs typeface="Cambria"/>
              </a:rPr>
              <a:t>will</a:t>
            </a:r>
            <a:r>
              <a:rPr dirty="0" sz="1900" spc="265">
                <a:latin typeface="Cambria"/>
                <a:cs typeface="Cambria"/>
              </a:rPr>
              <a:t> </a:t>
            </a:r>
            <a:r>
              <a:rPr dirty="0" sz="1900" spc="95">
                <a:latin typeface="Cambria"/>
                <a:cs typeface="Cambria"/>
              </a:rPr>
              <a:t>help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60">
                <a:latin typeface="Cambria"/>
                <a:cs typeface="Cambria"/>
              </a:rPr>
              <a:t>to</a:t>
            </a:r>
            <a:r>
              <a:rPr dirty="0" sz="1900" spc="235">
                <a:latin typeface="Cambria"/>
                <a:cs typeface="Cambria"/>
              </a:rPr>
              <a:t> </a:t>
            </a:r>
            <a:r>
              <a:rPr dirty="0" sz="1900" spc="65">
                <a:latin typeface="Cambria"/>
                <a:cs typeface="Cambria"/>
              </a:rPr>
              <a:t>explore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130">
                <a:latin typeface="Cambria"/>
                <a:cs typeface="Cambria"/>
              </a:rPr>
              <a:t>any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85">
                <a:latin typeface="Cambria"/>
                <a:cs typeface="Cambria"/>
              </a:rPr>
              <a:t>types</a:t>
            </a:r>
            <a:r>
              <a:rPr dirty="0" sz="1900" spc="240">
                <a:latin typeface="Cambria"/>
                <a:cs typeface="Cambria"/>
              </a:rPr>
              <a:t> </a:t>
            </a:r>
            <a:r>
              <a:rPr dirty="0" sz="1900" spc="-25">
                <a:latin typeface="Cambria"/>
                <a:cs typeface="Cambria"/>
              </a:rPr>
              <a:t>of </a:t>
            </a:r>
            <a:r>
              <a:rPr dirty="0" sz="1900" spc="60">
                <a:latin typeface="Cambria"/>
                <a:cs typeface="Cambria"/>
              </a:rPr>
              <a:t>foods!</a:t>
            </a:r>
            <a:endParaRPr sz="1900">
              <a:latin typeface="Cambria"/>
              <a:cs typeface="Cambri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948160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80207" y="1905711"/>
            <a:ext cx="6638925" cy="14890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-395">
                <a:solidFill>
                  <a:srgbClr val="D25B5B"/>
                </a:solidFill>
              </a:rPr>
              <a:t>THANK</a:t>
            </a:r>
            <a:r>
              <a:rPr dirty="0" sz="9600" spc="-155">
                <a:solidFill>
                  <a:srgbClr val="D25B5B"/>
                </a:solidFill>
              </a:rPr>
              <a:t> </a:t>
            </a:r>
            <a:r>
              <a:rPr dirty="0" sz="9600" spc="-655">
                <a:solidFill>
                  <a:srgbClr val="D25B5B"/>
                </a:solidFill>
              </a:rPr>
              <a:t>YOU</a:t>
            </a:r>
            <a:endParaRPr sz="9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35682" y="2906394"/>
            <a:ext cx="5943600" cy="136652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8800" spc="-565">
                <a:solidFill>
                  <a:srgbClr val="D25B5B"/>
                </a:solidFill>
              </a:rPr>
              <a:t>Designed</a:t>
            </a:r>
            <a:r>
              <a:rPr dirty="0" sz="8800" spc="-130">
                <a:solidFill>
                  <a:srgbClr val="D25B5B"/>
                </a:solidFill>
              </a:rPr>
              <a:t> </a:t>
            </a:r>
            <a:r>
              <a:rPr dirty="0" sz="8800" spc="-540">
                <a:solidFill>
                  <a:srgbClr val="D25B5B"/>
                </a:solidFill>
              </a:rPr>
              <a:t>By:</a:t>
            </a:r>
            <a:endParaRPr sz="8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4696" rIns="0" bIns="0" rtlCol="0" vert="horz">
            <a:spAutoFit/>
          </a:bodyPr>
          <a:lstStyle/>
          <a:p>
            <a:pPr marL="588010">
              <a:lnSpc>
                <a:spcPct val="100000"/>
              </a:lnSpc>
              <a:spcBef>
                <a:spcPts val="100"/>
              </a:spcBef>
            </a:pPr>
            <a:r>
              <a:rPr dirty="0" sz="6600" spc="-425">
                <a:solidFill>
                  <a:srgbClr val="D25B5B"/>
                </a:solidFill>
              </a:rPr>
              <a:t>Designed</a:t>
            </a:r>
            <a:r>
              <a:rPr dirty="0" sz="6600" spc="-95">
                <a:solidFill>
                  <a:srgbClr val="D25B5B"/>
                </a:solidFill>
              </a:rPr>
              <a:t> </a:t>
            </a:r>
            <a:r>
              <a:rPr dirty="0" sz="6600" spc="-380">
                <a:solidFill>
                  <a:srgbClr val="D25B5B"/>
                </a:solidFill>
              </a:rPr>
              <a:t>By:</a:t>
            </a:r>
            <a:endParaRPr sz="6600"/>
          </a:p>
        </p:txBody>
      </p:sp>
      <p:sp>
        <p:nvSpPr>
          <p:cNvPr id="3" name="object 3" descr=""/>
          <p:cNvSpPr txBox="1"/>
          <p:nvPr/>
        </p:nvSpPr>
        <p:spPr>
          <a:xfrm>
            <a:off x="5612384" y="2985007"/>
            <a:ext cx="2258060" cy="189420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250190">
              <a:lnSpc>
                <a:spcPct val="136400"/>
              </a:lnSpc>
              <a:spcBef>
                <a:spcPts val="90"/>
              </a:spcBef>
            </a:pPr>
            <a:r>
              <a:rPr dirty="0" sz="1800" spc="165">
                <a:solidFill>
                  <a:srgbClr val="FFFFFF"/>
                </a:solidFill>
                <a:latin typeface="Cambria"/>
                <a:cs typeface="Cambria"/>
              </a:rPr>
              <a:t>Ankush</a:t>
            </a:r>
            <a:r>
              <a:rPr dirty="0" sz="1800" spc="18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175">
                <a:solidFill>
                  <a:srgbClr val="FFFFFF"/>
                </a:solidFill>
                <a:latin typeface="Cambria"/>
                <a:cs typeface="Cambria"/>
              </a:rPr>
              <a:t>R</a:t>
            </a:r>
            <a:r>
              <a:rPr dirty="0" sz="1800" spc="18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30">
                <a:solidFill>
                  <a:srgbClr val="FFFFFF"/>
                </a:solidFill>
                <a:latin typeface="Cambria"/>
                <a:cs typeface="Cambria"/>
              </a:rPr>
              <a:t>P </a:t>
            </a:r>
            <a:r>
              <a:rPr dirty="0" sz="1800" spc="125">
                <a:solidFill>
                  <a:srgbClr val="FFFFFF"/>
                </a:solidFill>
                <a:latin typeface="Cambria"/>
                <a:cs typeface="Cambria"/>
              </a:rPr>
              <a:t>Ayeshath</a:t>
            </a:r>
            <a:r>
              <a:rPr dirty="0" sz="1800" spc="18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FFFFFF"/>
                </a:solidFill>
                <a:latin typeface="Cambria"/>
                <a:cs typeface="Cambria"/>
              </a:rPr>
              <a:t>Hafeeza </a:t>
            </a:r>
            <a:r>
              <a:rPr dirty="0" sz="1800" spc="85">
                <a:solidFill>
                  <a:srgbClr val="FFFFFF"/>
                </a:solidFill>
                <a:latin typeface="Cambria"/>
                <a:cs typeface="Cambria"/>
              </a:rPr>
              <a:t>Kishore</a:t>
            </a:r>
            <a:endParaRPr sz="1800">
              <a:latin typeface="Cambria"/>
              <a:cs typeface="Cambria"/>
            </a:endParaRPr>
          </a:p>
          <a:p>
            <a:pPr marL="12700" marR="5080">
              <a:lnSpc>
                <a:spcPct val="136100"/>
              </a:lnSpc>
              <a:spcBef>
                <a:spcPts val="5"/>
              </a:spcBef>
            </a:pPr>
            <a:r>
              <a:rPr dirty="0" sz="1800" spc="175">
                <a:solidFill>
                  <a:srgbClr val="FFFFFF"/>
                </a:solidFill>
                <a:latin typeface="Cambria"/>
                <a:cs typeface="Cambria"/>
              </a:rPr>
              <a:t>Mukund</a:t>
            </a:r>
            <a:r>
              <a:rPr dirty="0" sz="1800" spc="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800" spc="114">
                <a:solidFill>
                  <a:srgbClr val="FFFFFF"/>
                </a:solidFill>
                <a:latin typeface="Cambria"/>
                <a:cs typeface="Cambria"/>
              </a:rPr>
              <a:t>Thakkekar Veekshitha</a:t>
            </a:r>
            <a:endParaRPr sz="180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270618" y="2985007"/>
            <a:ext cx="1493520" cy="1894205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80"/>
              </a:spcBef>
            </a:pPr>
            <a:r>
              <a:rPr dirty="0" sz="1800" spc="160">
                <a:solidFill>
                  <a:srgbClr val="FFFFFF"/>
                </a:solidFill>
                <a:latin typeface="Cambria"/>
                <a:cs typeface="Cambria"/>
              </a:rPr>
              <a:t>4SF21CS019</a:t>
            </a:r>
            <a:endParaRPr sz="18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dirty="0" sz="1800" spc="160">
                <a:solidFill>
                  <a:srgbClr val="FFFFFF"/>
                </a:solidFill>
                <a:latin typeface="Cambria"/>
                <a:cs typeface="Cambria"/>
              </a:rPr>
              <a:t>4SF22CS402</a:t>
            </a:r>
            <a:endParaRPr sz="18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dirty="0" sz="1800" spc="160">
                <a:solidFill>
                  <a:srgbClr val="FFFFFF"/>
                </a:solidFill>
                <a:latin typeface="Cambria"/>
                <a:cs typeface="Cambria"/>
              </a:rPr>
              <a:t>4SF22CS406</a:t>
            </a:r>
            <a:endParaRPr sz="18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dirty="0" sz="1800" spc="160">
                <a:solidFill>
                  <a:srgbClr val="FFFFFF"/>
                </a:solidFill>
                <a:latin typeface="Cambria"/>
                <a:cs typeface="Cambria"/>
              </a:rPr>
              <a:t>4SF22CS408</a:t>
            </a:r>
            <a:endParaRPr sz="18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dirty="0" sz="1800" spc="160">
                <a:solidFill>
                  <a:srgbClr val="FFFFFF"/>
                </a:solidFill>
                <a:latin typeface="Cambria"/>
                <a:cs typeface="Cambria"/>
              </a:rPr>
              <a:t>4SF22CS417</a:t>
            </a:r>
            <a:endParaRPr sz="1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4696" rIns="0" bIns="0" rtlCol="0" vert="horz">
            <a:spAutoFit/>
          </a:bodyPr>
          <a:lstStyle/>
          <a:p>
            <a:pPr marL="1294130">
              <a:lnSpc>
                <a:spcPct val="100000"/>
              </a:lnSpc>
              <a:spcBef>
                <a:spcPts val="100"/>
              </a:spcBef>
            </a:pPr>
            <a:r>
              <a:rPr dirty="0" sz="6600" spc="-345">
                <a:solidFill>
                  <a:srgbClr val="D25B5B"/>
                </a:solidFill>
              </a:rPr>
              <a:t>Contents</a:t>
            </a:r>
            <a:endParaRPr sz="6600"/>
          </a:p>
        </p:txBody>
      </p:sp>
      <p:sp>
        <p:nvSpPr>
          <p:cNvPr id="3" name="object 3" descr=""/>
          <p:cNvSpPr txBox="1"/>
          <p:nvPr/>
        </p:nvSpPr>
        <p:spPr>
          <a:xfrm>
            <a:off x="1506474" y="1853070"/>
            <a:ext cx="2884805" cy="2980690"/>
          </a:xfrm>
          <a:prstGeom prst="rect">
            <a:avLst/>
          </a:prstGeom>
        </p:spPr>
        <p:txBody>
          <a:bodyPr wrap="square" lIns="0" tIns="102235" rIns="0" bIns="0" rtlCol="0" vert="horz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05"/>
              </a:spcBef>
              <a:buAutoNum type="arabicPeriod"/>
              <a:tabLst>
                <a:tab pos="469900" algn="l"/>
              </a:tabLst>
            </a:pPr>
            <a:r>
              <a:rPr dirty="0" sz="2400" spc="114">
                <a:solidFill>
                  <a:srgbClr val="FFFFFF"/>
                </a:solidFill>
                <a:latin typeface="Cambria"/>
                <a:cs typeface="Cambria"/>
              </a:rPr>
              <a:t>Introduction</a:t>
            </a:r>
            <a:endParaRPr sz="2400">
              <a:latin typeface="Cambria"/>
              <a:cs typeface="Cambria"/>
            </a:endParaRPr>
          </a:p>
          <a:p>
            <a:pPr marL="469900" indent="-457200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469900" algn="l"/>
              </a:tabLst>
            </a:pPr>
            <a:r>
              <a:rPr dirty="0" sz="2400" spc="125">
                <a:solidFill>
                  <a:srgbClr val="FFFFFF"/>
                </a:solidFill>
                <a:latin typeface="Cambria"/>
                <a:cs typeface="Cambria"/>
              </a:rPr>
              <a:t>Advantages</a:t>
            </a:r>
            <a:endParaRPr sz="2400">
              <a:latin typeface="Cambria"/>
              <a:cs typeface="Cambria"/>
            </a:endParaRPr>
          </a:p>
          <a:p>
            <a:pPr marL="469900" indent="-457200">
              <a:lnSpc>
                <a:spcPct val="100000"/>
              </a:lnSpc>
              <a:spcBef>
                <a:spcPts val="710"/>
              </a:spcBef>
              <a:buAutoNum type="arabicPeriod"/>
              <a:tabLst>
                <a:tab pos="469900" algn="l"/>
              </a:tabLst>
            </a:pPr>
            <a:r>
              <a:rPr dirty="0" sz="2400" spc="180">
                <a:solidFill>
                  <a:srgbClr val="FFFFFF"/>
                </a:solidFill>
                <a:latin typeface="Cambria"/>
                <a:cs typeface="Cambria"/>
              </a:rPr>
              <a:t>Languages</a:t>
            </a:r>
            <a:r>
              <a:rPr dirty="0" sz="2400" spc="24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400" spc="155">
                <a:solidFill>
                  <a:srgbClr val="FFFFFF"/>
                </a:solidFill>
                <a:latin typeface="Cambria"/>
                <a:cs typeface="Cambria"/>
              </a:rPr>
              <a:t>used</a:t>
            </a:r>
            <a:endParaRPr sz="2400">
              <a:latin typeface="Cambria"/>
              <a:cs typeface="Cambria"/>
            </a:endParaRPr>
          </a:p>
          <a:p>
            <a:pPr lvl="1" marL="927100" indent="-457200">
              <a:lnSpc>
                <a:spcPct val="100000"/>
              </a:lnSpc>
              <a:spcBef>
                <a:spcPts val="280"/>
              </a:spcBef>
              <a:buAutoNum type="arabicPeriod"/>
              <a:tabLst>
                <a:tab pos="927100" algn="l"/>
              </a:tabLst>
            </a:pPr>
            <a:r>
              <a:rPr dirty="0" sz="2000" spc="114">
                <a:solidFill>
                  <a:srgbClr val="FFFFFF"/>
                </a:solidFill>
                <a:latin typeface="Cambria"/>
                <a:cs typeface="Cambria"/>
              </a:rPr>
              <a:t>Frontend</a:t>
            </a:r>
            <a:endParaRPr sz="2000">
              <a:latin typeface="Cambria"/>
              <a:cs typeface="Cambria"/>
            </a:endParaRPr>
          </a:p>
          <a:p>
            <a:pPr lvl="1" marL="927100" indent="-457200">
              <a:lnSpc>
                <a:spcPct val="100000"/>
              </a:lnSpc>
              <a:spcBef>
                <a:spcPts val="265"/>
              </a:spcBef>
              <a:buAutoNum type="arabicPeriod"/>
              <a:tabLst>
                <a:tab pos="927100" algn="l"/>
              </a:tabLst>
            </a:pPr>
            <a:r>
              <a:rPr dirty="0" sz="2000" spc="150">
                <a:solidFill>
                  <a:srgbClr val="FFFFFF"/>
                </a:solidFill>
                <a:latin typeface="Cambria"/>
                <a:cs typeface="Cambria"/>
              </a:rPr>
              <a:t>Backend</a:t>
            </a:r>
            <a:endParaRPr sz="2000">
              <a:latin typeface="Cambria"/>
              <a:cs typeface="Cambria"/>
            </a:endParaRPr>
          </a:p>
          <a:p>
            <a:pPr marL="469900" indent="-457200">
              <a:lnSpc>
                <a:spcPct val="100000"/>
              </a:lnSpc>
              <a:spcBef>
                <a:spcPts val="690"/>
              </a:spcBef>
              <a:buAutoNum type="arabicPeriod"/>
              <a:tabLst>
                <a:tab pos="469900" algn="l"/>
              </a:tabLst>
            </a:pPr>
            <a:r>
              <a:rPr dirty="0" sz="2400" spc="105">
                <a:solidFill>
                  <a:srgbClr val="FFFFFF"/>
                </a:solidFill>
                <a:latin typeface="Cambria"/>
                <a:cs typeface="Cambria"/>
              </a:rPr>
              <a:t>Libraries</a:t>
            </a:r>
            <a:r>
              <a:rPr dirty="0" sz="2400" spc="26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400" spc="155">
                <a:solidFill>
                  <a:srgbClr val="FFFFFF"/>
                </a:solidFill>
                <a:latin typeface="Cambria"/>
                <a:cs typeface="Cambria"/>
              </a:rPr>
              <a:t>used</a:t>
            </a:r>
            <a:endParaRPr sz="2400">
              <a:latin typeface="Cambria"/>
              <a:cs typeface="Cambria"/>
            </a:endParaRPr>
          </a:p>
          <a:p>
            <a:pPr marL="469900" indent="-457200">
              <a:lnSpc>
                <a:spcPct val="100000"/>
              </a:lnSpc>
              <a:spcBef>
                <a:spcPts val="715"/>
              </a:spcBef>
              <a:buAutoNum type="arabicPeriod"/>
              <a:tabLst>
                <a:tab pos="469900" algn="l"/>
              </a:tabLst>
            </a:pPr>
            <a:r>
              <a:rPr dirty="0" sz="2400" spc="165">
                <a:solidFill>
                  <a:srgbClr val="FFFFFF"/>
                </a:solidFill>
                <a:latin typeface="Cambria"/>
                <a:cs typeface="Cambria"/>
              </a:rPr>
              <a:t>Conclusion</a:t>
            </a:r>
            <a:endParaRPr sz="24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9573" y="3002407"/>
            <a:ext cx="529526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395">
                <a:solidFill>
                  <a:srgbClr val="D25B5B"/>
                </a:solidFill>
              </a:rPr>
              <a:t>INTRODUCTION</a:t>
            </a:r>
            <a:endParaRPr sz="6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60730">
              <a:lnSpc>
                <a:spcPct val="100000"/>
              </a:lnSpc>
              <a:spcBef>
                <a:spcPts val="100"/>
              </a:spcBef>
            </a:pPr>
            <a:r>
              <a:rPr dirty="0" sz="6000" spc="-395">
                <a:solidFill>
                  <a:srgbClr val="D25B5B"/>
                </a:solidFill>
              </a:rPr>
              <a:t>INTRODUCTION</a:t>
            </a:r>
            <a:endParaRPr sz="60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996821"/>
            <a:ext cx="6290310" cy="2195830"/>
          </a:xfrm>
          <a:prstGeom prst="rect">
            <a:avLst/>
          </a:prstGeom>
        </p:spPr>
        <p:txBody>
          <a:bodyPr wrap="square" lIns="0" tIns="40005" rIns="0" bIns="0" rtlCol="0" vert="horz">
            <a:spAutoFit/>
          </a:bodyPr>
          <a:lstStyle/>
          <a:p>
            <a:pPr algn="just" marL="12700" marR="5080" indent="914400">
              <a:lnSpc>
                <a:spcPct val="90000"/>
              </a:lnSpc>
              <a:spcBef>
                <a:spcPts val="315"/>
              </a:spcBef>
            </a:pPr>
            <a:r>
              <a:rPr dirty="0" sz="1800" spc="13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800" spc="2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introduction</a:t>
            </a:r>
            <a:r>
              <a:rPr dirty="0" sz="1800" spc="30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3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2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800" spc="3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800" spc="3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serves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as</a:t>
            </a:r>
            <a:r>
              <a:rPr dirty="0" sz="1800" spc="3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the </a:t>
            </a:r>
            <a:r>
              <a:rPr dirty="0" sz="1800" spc="85">
                <a:solidFill>
                  <a:srgbClr val="A6A6A6"/>
                </a:solidFill>
                <a:latin typeface="Cambria"/>
                <a:cs typeface="Cambria"/>
              </a:rPr>
              <a:t>virtual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65">
                <a:solidFill>
                  <a:srgbClr val="A6A6A6"/>
                </a:solidFill>
                <a:latin typeface="Cambria"/>
                <a:cs typeface="Cambria"/>
              </a:rPr>
              <a:t>front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door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culinary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world,</a:t>
            </a:r>
            <a:r>
              <a:rPr dirty="0" sz="18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welcoming </a:t>
            </a:r>
            <a:r>
              <a:rPr dirty="0" sz="1800" spc="65">
                <a:solidFill>
                  <a:srgbClr val="A6A6A6"/>
                </a:solidFill>
                <a:latin typeface="Cambria"/>
                <a:cs typeface="Cambria"/>
              </a:rPr>
              <a:t>visitors</a:t>
            </a:r>
            <a:r>
              <a:rPr dirty="0" sz="1800" spc="2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setting</a:t>
            </a:r>
            <a:r>
              <a:rPr dirty="0" sz="1800" spc="2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the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0">
                <a:solidFill>
                  <a:srgbClr val="A6A6A6"/>
                </a:solidFill>
                <a:latin typeface="Cambria"/>
                <a:cs typeface="Cambria"/>
              </a:rPr>
              <a:t>stage</a:t>
            </a:r>
            <a:r>
              <a:rPr dirty="0" sz="1800" spc="2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5">
                <a:solidFill>
                  <a:srgbClr val="A6A6A6"/>
                </a:solidFill>
                <a:latin typeface="Cambria"/>
                <a:cs typeface="Cambria"/>
              </a:rPr>
              <a:t>their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culinary</a:t>
            </a:r>
            <a:r>
              <a:rPr dirty="0" sz="1800" spc="2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journey. </a:t>
            </a:r>
            <a:r>
              <a:rPr dirty="0" sz="1800">
                <a:solidFill>
                  <a:srgbClr val="A6A6A6"/>
                </a:solidFill>
                <a:latin typeface="Cambria"/>
                <a:cs typeface="Cambria"/>
              </a:rPr>
              <a:t>It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should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provide</a:t>
            </a:r>
            <a:r>
              <a:rPr dirty="0" sz="18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glimpse</a:t>
            </a:r>
            <a:r>
              <a:rPr dirty="0" sz="18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80">
                <a:solidFill>
                  <a:srgbClr val="A6A6A6"/>
                </a:solidFill>
                <a:latin typeface="Cambria"/>
                <a:cs typeface="Cambria"/>
              </a:rPr>
              <a:t>into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05">
                <a:solidFill>
                  <a:srgbClr val="A6A6A6"/>
                </a:solidFill>
                <a:latin typeface="Cambria"/>
                <a:cs typeface="Cambria"/>
              </a:rPr>
              <a:t>what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8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all </a:t>
            </a:r>
            <a:r>
              <a:rPr dirty="0" sz="1800" spc="120">
                <a:solidFill>
                  <a:srgbClr val="A6A6A6"/>
                </a:solidFill>
                <a:latin typeface="Cambria"/>
                <a:cs typeface="Cambria"/>
              </a:rPr>
              <a:t>about</a:t>
            </a:r>
            <a:r>
              <a:rPr dirty="0" sz="18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5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8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0">
                <a:solidFill>
                  <a:srgbClr val="A6A6A6"/>
                </a:solidFill>
                <a:latin typeface="Cambria"/>
                <a:cs typeface="Cambria"/>
              </a:rPr>
              <a:t>entice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125">
                <a:solidFill>
                  <a:srgbClr val="A6A6A6"/>
                </a:solidFill>
                <a:latin typeface="Cambria"/>
                <a:cs typeface="Cambria"/>
              </a:rPr>
              <a:t>users</a:t>
            </a:r>
            <a:r>
              <a:rPr dirty="0" sz="18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8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70">
                <a:solidFill>
                  <a:srgbClr val="A6A6A6"/>
                </a:solidFill>
                <a:latin typeface="Cambria"/>
                <a:cs typeface="Cambria"/>
              </a:rPr>
              <a:t>explore</a:t>
            </a:r>
            <a:r>
              <a:rPr dirty="0" sz="18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800" spc="95">
                <a:solidFill>
                  <a:srgbClr val="A6A6A6"/>
                </a:solidFill>
                <a:latin typeface="Cambria"/>
                <a:cs typeface="Cambria"/>
              </a:rPr>
              <a:t>further.</a:t>
            </a:r>
            <a:endParaRPr sz="1800">
              <a:latin typeface="Cambria"/>
              <a:cs typeface="Cambria"/>
            </a:endParaRPr>
          </a:p>
          <a:p>
            <a:pPr marL="12700" marR="123189" indent="914400">
              <a:lnSpc>
                <a:spcPts val="2050"/>
              </a:lnSpc>
              <a:spcBef>
                <a:spcPts val="1025"/>
              </a:spcBef>
            </a:pPr>
            <a:r>
              <a:rPr dirty="0" sz="1900">
                <a:solidFill>
                  <a:srgbClr val="A6A6A6"/>
                </a:solidFill>
                <a:latin typeface="Cambria"/>
                <a:cs typeface="Cambria"/>
              </a:rPr>
              <a:t>we</a:t>
            </a:r>
            <a:r>
              <a:rPr dirty="0" sz="19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55">
                <a:solidFill>
                  <a:srgbClr val="A6A6A6"/>
                </a:solidFill>
                <a:latin typeface="Cambria"/>
                <a:cs typeface="Cambria"/>
              </a:rPr>
              <a:t>believe</a:t>
            </a:r>
            <a:r>
              <a:rPr dirty="0" sz="1900" spc="22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30">
                <a:solidFill>
                  <a:srgbClr val="A6A6A6"/>
                </a:solidFill>
                <a:latin typeface="Cambria"/>
                <a:cs typeface="Cambria"/>
              </a:rPr>
              <a:t>that</a:t>
            </a:r>
            <a:r>
              <a:rPr dirty="0" sz="19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55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9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05">
                <a:solidFill>
                  <a:srgbClr val="A6A6A6"/>
                </a:solidFill>
                <a:latin typeface="Cambria"/>
                <a:cs typeface="Cambria"/>
              </a:rPr>
              <a:t>is</a:t>
            </a:r>
            <a:r>
              <a:rPr dirty="0" sz="19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80">
                <a:solidFill>
                  <a:srgbClr val="A6A6A6"/>
                </a:solidFill>
                <a:latin typeface="Cambria"/>
                <a:cs typeface="Cambria"/>
              </a:rPr>
              <a:t>more</a:t>
            </a:r>
            <a:r>
              <a:rPr dirty="0" sz="19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50">
                <a:solidFill>
                  <a:srgbClr val="A6A6A6"/>
                </a:solidFill>
                <a:latin typeface="Cambria"/>
                <a:cs typeface="Cambria"/>
              </a:rPr>
              <a:t>than</a:t>
            </a:r>
            <a:r>
              <a:rPr dirty="0" sz="19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10">
                <a:solidFill>
                  <a:srgbClr val="A6A6A6"/>
                </a:solidFill>
                <a:latin typeface="Cambria"/>
                <a:cs typeface="Cambria"/>
              </a:rPr>
              <a:t>just </a:t>
            </a:r>
            <a:r>
              <a:rPr dirty="0" sz="1900" spc="120">
                <a:solidFill>
                  <a:srgbClr val="A6A6A6"/>
                </a:solidFill>
                <a:latin typeface="Cambria"/>
                <a:cs typeface="Cambria"/>
              </a:rPr>
              <a:t>nourishment;</a:t>
            </a:r>
            <a:r>
              <a:rPr dirty="0" sz="19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65">
                <a:solidFill>
                  <a:srgbClr val="A6A6A6"/>
                </a:solidFill>
                <a:latin typeface="Cambria"/>
                <a:cs typeface="Cambria"/>
              </a:rPr>
              <a:t>it's</a:t>
            </a:r>
            <a:r>
              <a:rPr dirty="0" sz="19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65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9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85">
                <a:solidFill>
                  <a:srgbClr val="A6A6A6"/>
                </a:solidFill>
                <a:latin typeface="Cambria"/>
                <a:cs typeface="Cambria"/>
              </a:rPr>
              <a:t>celebration</a:t>
            </a:r>
            <a:r>
              <a:rPr dirty="0" sz="19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9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25">
                <a:solidFill>
                  <a:srgbClr val="A6A6A6"/>
                </a:solidFill>
                <a:latin typeface="Cambria"/>
                <a:cs typeface="Cambria"/>
              </a:rPr>
              <a:t>culture,</a:t>
            </a:r>
            <a:r>
              <a:rPr dirty="0" sz="1900" spc="2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70">
                <a:solidFill>
                  <a:srgbClr val="A6A6A6"/>
                </a:solidFill>
                <a:latin typeface="Cambria"/>
                <a:cs typeface="Cambria"/>
              </a:rPr>
              <a:t>creativity, </a:t>
            </a:r>
            <a:r>
              <a:rPr dirty="0" sz="1900" spc="155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9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900" spc="125">
                <a:solidFill>
                  <a:srgbClr val="A6A6A6"/>
                </a:solidFill>
                <a:latin typeface="Cambria"/>
                <a:cs typeface="Cambria"/>
              </a:rPr>
              <a:t>community.</a:t>
            </a:r>
            <a:endParaRPr sz="1900">
              <a:latin typeface="Cambria"/>
              <a:cs typeface="Cambri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911" y="2002535"/>
            <a:ext cx="3147059" cy="41742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81610">
              <a:lnSpc>
                <a:spcPct val="100000"/>
              </a:lnSpc>
              <a:spcBef>
                <a:spcPts val="105"/>
              </a:spcBef>
            </a:pPr>
            <a:r>
              <a:rPr dirty="0" sz="4400" spc="-145">
                <a:solidFill>
                  <a:srgbClr val="D25B5B"/>
                </a:solidFill>
              </a:rPr>
              <a:t>Advantages</a:t>
            </a:r>
            <a:r>
              <a:rPr dirty="0" sz="4400" spc="-15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of</a:t>
            </a:r>
            <a:r>
              <a:rPr dirty="0" sz="4400" spc="-175">
                <a:solidFill>
                  <a:srgbClr val="D25B5B"/>
                </a:solidFill>
              </a:rPr>
              <a:t> </a:t>
            </a:r>
            <a:r>
              <a:rPr dirty="0" sz="4400" spc="-204">
                <a:solidFill>
                  <a:srgbClr val="D25B5B"/>
                </a:solidFill>
              </a:rPr>
              <a:t>this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 spc="-325">
                <a:solidFill>
                  <a:srgbClr val="D25B5B"/>
                </a:solidFill>
              </a:rPr>
              <a:t>Websites</a:t>
            </a:r>
            <a:endParaRPr sz="4400"/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916939" y="1825498"/>
            <a:ext cx="7933055" cy="3631565"/>
          </a:xfrm>
          <a:prstGeom prst="rect">
            <a:avLst/>
          </a:prstGeom>
        </p:spPr>
        <p:txBody>
          <a:bodyPr wrap="square" lIns="0" tIns="39370" rIns="0" bIns="0" rtlCol="0" vert="horz">
            <a:spAutoFit/>
          </a:bodyPr>
          <a:lstStyle/>
          <a:p>
            <a:pPr marL="240029" marR="117475" indent="-227965">
              <a:lnSpc>
                <a:spcPts val="1730"/>
              </a:lnSpc>
              <a:spcBef>
                <a:spcPts val="310"/>
              </a:spcBef>
              <a:buAutoNum type="arabicPeriod"/>
              <a:tabLst>
                <a:tab pos="241300" algn="l"/>
              </a:tabLst>
            </a:pPr>
            <a:r>
              <a:rPr dirty="0" sz="1600" spc="85" b="1">
                <a:solidFill>
                  <a:srgbClr val="A6A6A6"/>
                </a:solidFill>
                <a:latin typeface="Cambria"/>
                <a:cs typeface="Cambria"/>
              </a:rPr>
              <a:t>Online</a:t>
            </a:r>
            <a:r>
              <a:rPr dirty="0" sz="1600" spc="26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 b="1">
                <a:solidFill>
                  <a:srgbClr val="A6A6A6"/>
                </a:solidFill>
                <a:latin typeface="Cambria"/>
                <a:cs typeface="Cambria"/>
              </a:rPr>
              <a:t>Visibility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22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0">
                <a:solidFill>
                  <a:srgbClr val="A6A6A6"/>
                </a:solidFill>
                <a:latin typeface="Cambria"/>
                <a:cs typeface="Cambria"/>
              </a:rPr>
              <a:t>Our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customers</a:t>
            </a:r>
            <a:r>
              <a:rPr dirty="0" sz="16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discover</a:t>
            </a:r>
            <a:r>
              <a:rPr dirty="0" sz="16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offerings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-25">
                <a:solidFill>
                  <a:srgbClr val="A6A6A6"/>
                </a:solidFill>
                <a:latin typeface="Cambria"/>
                <a:cs typeface="Cambria"/>
              </a:rPr>
              <a:t>of </a:t>
            </a:r>
            <a:r>
              <a:rPr dirty="0" sz="1600" spc="-2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6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different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cities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in</a:t>
            </a:r>
            <a:r>
              <a:rPr dirty="0" sz="16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Karnataka</a:t>
            </a:r>
            <a:endParaRPr sz="1600">
              <a:latin typeface="Cambria"/>
              <a:cs typeface="Cambria"/>
            </a:endParaRPr>
          </a:p>
          <a:p>
            <a:pPr marL="240029" marR="193040" indent="-227965">
              <a:lnSpc>
                <a:spcPct val="90100"/>
              </a:lnSpc>
              <a:spcBef>
                <a:spcPts val="980"/>
              </a:spcBef>
              <a:buAutoNum type="arabicPeriod"/>
              <a:tabLst>
                <a:tab pos="241300" algn="l"/>
              </a:tabLst>
            </a:pPr>
            <a:r>
              <a:rPr dirty="0" sz="1600" spc="95" b="1">
                <a:solidFill>
                  <a:srgbClr val="A6A6A6"/>
                </a:solidFill>
                <a:latin typeface="Cambria"/>
                <a:cs typeface="Cambria"/>
              </a:rPr>
              <a:t>Menu</a:t>
            </a:r>
            <a:r>
              <a:rPr dirty="0" sz="1600" spc="24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Display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restaurants,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can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serve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0">
                <a:solidFill>
                  <a:srgbClr val="A6A6A6"/>
                </a:solidFill>
                <a:latin typeface="Cambria"/>
                <a:cs typeface="Cambria"/>
              </a:rPr>
              <a:t>as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online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menu,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customers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browse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offerings,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view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prices,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make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informed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choices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before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visiting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placing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order.</a:t>
            </a:r>
            <a:endParaRPr sz="1600">
              <a:latin typeface="Cambria"/>
              <a:cs typeface="Cambria"/>
            </a:endParaRPr>
          </a:p>
          <a:p>
            <a:pPr marL="240029" marR="123825" indent="-227965">
              <a:lnSpc>
                <a:spcPts val="1730"/>
              </a:lnSpc>
              <a:spcBef>
                <a:spcPts val="1019"/>
              </a:spcBef>
              <a:buAutoNum type="arabicPeriod"/>
              <a:tabLst>
                <a:tab pos="241300" algn="l"/>
              </a:tabLst>
            </a:pPr>
            <a:r>
              <a:rPr dirty="0" sz="1600" spc="65" b="1">
                <a:solidFill>
                  <a:srgbClr val="A6A6A6"/>
                </a:solidFill>
                <a:latin typeface="Cambria"/>
                <a:cs typeface="Cambria"/>
              </a:rPr>
              <a:t>Brand</a:t>
            </a:r>
            <a:r>
              <a:rPr dirty="0" sz="1600" spc="24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 b="1">
                <a:solidFill>
                  <a:srgbClr val="A6A6A6"/>
                </a:solidFill>
                <a:latin typeface="Cambria"/>
                <a:cs typeface="Cambria"/>
              </a:rPr>
              <a:t>Promotion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can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be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extension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brand,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showcase</a:t>
            </a:r>
            <a:r>
              <a:rPr dirty="0" sz="1600" spc="22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unique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style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personality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through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design,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images,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content.</a:t>
            </a:r>
            <a:endParaRPr sz="1600">
              <a:latin typeface="Cambria"/>
              <a:cs typeface="Cambria"/>
            </a:endParaRPr>
          </a:p>
          <a:p>
            <a:pPr marL="240029" marR="5080" indent="-227965">
              <a:lnSpc>
                <a:spcPct val="90100"/>
              </a:lnSpc>
              <a:spcBef>
                <a:spcPts val="965"/>
              </a:spcBef>
              <a:buAutoNum type="arabicPeriod"/>
              <a:tabLst>
                <a:tab pos="241300" algn="l"/>
              </a:tabLst>
            </a:pPr>
            <a:r>
              <a:rPr dirty="0" sz="1600" spc="120" b="1">
                <a:solidFill>
                  <a:srgbClr val="A6A6A6"/>
                </a:solidFill>
                <a:latin typeface="Cambria"/>
                <a:cs typeface="Cambria"/>
              </a:rPr>
              <a:t>Easy</a:t>
            </a:r>
            <a:r>
              <a:rPr dirty="0" sz="1600" spc="21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Updates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Websites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are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easily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updated,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make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5">
                <a:solidFill>
                  <a:srgbClr val="A6A6A6"/>
                </a:solidFill>
                <a:latin typeface="Cambria"/>
                <a:cs typeface="Cambria"/>
              </a:rPr>
              <a:t>changes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25">
                <a:solidFill>
                  <a:srgbClr val="A6A6A6"/>
                </a:solidFill>
                <a:latin typeface="Cambria"/>
                <a:cs typeface="Cambria"/>
              </a:rPr>
              <a:t>to </a:t>
            </a:r>
            <a:r>
              <a:rPr dirty="0" sz="1600" spc="2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50">
                <a:solidFill>
                  <a:srgbClr val="A6A6A6"/>
                </a:solidFill>
                <a:latin typeface="Cambria"/>
                <a:cs typeface="Cambria"/>
              </a:rPr>
              <a:t>menu,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post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new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recipes</a:t>
            </a:r>
            <a:r>
              <a:rPr dirty="0" sz="1600" spc="1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blog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content,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keep</a:t>
            </a:r>
            <a:r>
              <a:rPr dirty="0" sz="1600" spc="1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audience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informed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about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specials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events.</a:t>
            </a:r>
            <a:endParaRPr sz="1600">
              <a:latin typeface="Cambria"/>
              <a:cs typeface="Cambria"/>
            </a:endParaRPr>
          </a:p>
          <a:p>
            <a:pPr marL="240029" marR="524510" indent="-227965">
              <a:lnSpc>
                <a:spcPts val="1730"/>
              </a:lnSpc>
              <a:spcBef>
                <a:spcPts val="1030"/>
              </a:spcBef>
              <a:buAutoNum type="arabicPeriod"/>
              <a:tabLst>
                <a:tab pos="241300" algn="l"/>
              </a:tabLst>
            </a:pPr>
            <a:r>
              <a:rPr dirty="0" sz="1600" spc="95" b="1">
                <a:solidFill>
                  <a:srgbClr val="A6A6A6"/>
                </a:solidFill>
                <a:latin typeface="Cambria"/>
                <a:cs typeface="Cambria"/>
              </a:rPr>
              <a:t>Engage</a:t>
            </a:r>
            <a:r>
              <a:rPr dirty="0" sz="1600" spc="21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with</a:t>
            </a:r>
            <a:r>
              <a:rPr dirty="0" sz="1600" spc="21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 b="1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229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 b="1">
                <a:solidFill>
                  <a:srgbClr val="A6A6A6"/>
                </a:solidFill>
                <a:latin typeface="Cambria"/>
                <a:cs typeface="Cambria"/>
              </a:rPr>
              <a:t>Audience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Websites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enable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interact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with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your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audience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through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comments,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social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media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integration,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email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subscriptions,</a:t>
            </a:r>
            <a:r>
              <a:rPr dirty="0" sz="1600" spc="22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fostering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sense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community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loyalty.</a:t>
            </a:r>
            <a:endParaRPr sz="16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33121" rIns="0" bIns="0" rtlCol="0" vert="horz">
            <a:spAutoFit/>
          </a:bodyPr>
          <a:lstStyle/>
          <a:p>
            <a:pPr marL="181610">
              <a:lnSpc>
                <a:spcPct val="100000"/>
              </a:lnSpc>
              <a:spcBef>
                <a:spcPts val="105"/>
              </a:spcBef>
            </a:pPr>
            <a:r>
              <a:rPr dirty="0" sz="4400" spc="-145">
                <a:solidFill>
                  <a:srgbClr val="D25B5B"/>
                </a:solidFill>
              </a:rPr>
              <a:t>Advantages</a:t>
            </a:r>
            <a:r>
              <a:rPr dirty="0" sz="4400" spc="-150">
                <a:solidFill>
                  <a:srgbClr val="D25B5B"/>
                </a:solidFill>
              </a:rPr>
              <a:t> </a:t>
            </a:r>
            <a:r>
              <a:rPr dirty="0" sz="4400">
                <a:solidFill>
                  <a:srgbClr val="D25B5B"/>
                </a:solidFill>
              </a:rPr>
              <a:t>of</a:t>
            </a:r>
            <a:r>
              <a:rPr dirty="0" sz="4400" spc="-175">
                <a:solidFill>
                  <a:srgbClr val="D25B5B"/>
                </a:solidFill>
              </a:rPr>
              <a:t> </a:t>
            </a:r>
            <a:r>
              <a:rPr dirty="0" sz="4400" spc="-204">
                <a:solidFill>
                  <a:srgbClr val="D25B5B"/>
                </a:solidFill>
              </a:rPr>
              <a:t>this</a:t>
            </a:r>
            <a:r>
              <a:rPr dirty="0" sz="4400" spc="-90">
                <a:solidFill>
                  <a:srgbClr val="D25B5B"/>
                </a:solidFill>
              </a:rPr>
              <a:t> </a:t>
            </a:r>
            <a:r>
              <a:rPr dirty="0" sz="4400" spc="-325">
                <a:solidFill>
                  <a:srgbClr val="D25B5B"/>
                </a:solidFill>
              </a:rPr>
              <a:t>Websites</a:t>
            </a:r>
            <a:endParaRPr sz="4400"/>
          </a:p>
        </p:txBody>
      </p:sp>
      <p:sp>
        <p:nvSpPr>
          <p:cNvPr id="3" name="object 3" descr=""/>
          <p:cNvSpPr txBox="1"/>
          <p:nvPr/>
        </p:nvSpPr>
        <p:spPr>
          <a:xfrm>
            <a:off x="916939" y="1825498"/>
            <a:ext cx="8039100" cy="3631565"/>
          </a:xfrm>
          <a:prstGeom prst="rect">
            <a:avLst/>
          </a:prstGeom>
        </p:spPr>
        <p:txBody>
          <a:bodyPr wrap="square" lIns="0" tIns="39370" rIns="0" bIns="0" rtlCol="0" vert="horz">
            <a:spAutoFit/>
          </a:bodyPr>
          <a:lstStyle/>
          <a:p>
            <a:pPr algn="just" marL="240029" marR="9525" indent="-227965">
              <a:lnSpc>
                <a:spcPts val="1730"/>
              </a:lnSpc>
              <a:spcBef>
                <a:spcPts val="310"/>
              </a:spcBef>
              <a:buAutoNum type="arabicPeriod"/>
              <a:tabLst>
                <a:tab pos="241300" algn="l"/>
              </a:tabLst>
            </a:pPr>
            <a:r>
              <a:rPr dirty="0" sz="1600" spc="90" b="1">
                <a:solidFill>
                  <a:srgbClr val="A6A6A6"/>
                </a:solidFill>
                <a:latin typeface="Cambria"/>
                <a:cs typeface="Cambria"/>
              </a:rPr>
              <a:t>Online</a:t>
            </a:r>
            <a:r>
              <a:rPr dirty="0" sz="1600" spc="370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5" b="1">
                <a:solidFill>
                  <a:srgbClr val="A6A6A6"/>
                </a:solidFill>
                <a:latin typeface="Cambria"/>
                <a:cs typeface="Cambria"/>
              </a:rPr>
              <a:t>Visibility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3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0">
                <a:solidFill>
                  <a:srgbClr val="A6A6A6"/>
                </a:solidFill>
                <a:latin typeface="Cambria"/>
                <a:cs typeface="Cambria"/>
              </a:rPr>
              <a:t>Our</a:t>
            </a:r>
            <a:r>
              <a:rPr dirty="0" sz="1600" spc="3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600" spc="3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409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provides</a:t>
            </a:r>
            <a:r>
              <a:rPr dirty="0" sz="1600" spc="3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customers</a:t>
            </a:r>
            <a:r>
              <a:rPr dirty="0" sz="1600" spc="3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discover</a:t>
            </a:r>
            <a:r>
              <a:rPr dirty="0" sz="1600" spc="3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offerings</a:t>
            </a:r>
            <a:r>
              <a:rPr dirty="0" sz="1600" spc="3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-25">
                <a:solidFill>
                  <a:srgbClr val="A6A6A6"/>
                </a:solidFill>
                <a:latin typeface="Cambria"/>
                <a:cs typeface="Cambria"/>
              </a:rPr>
              <a:t>of </a:t>
            </a:r>
            <a:r>
              <a:rPr dirty="0" sz="1600" spc="-2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different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types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-2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endParaRPr sz="1600">
              <a:latin typeface="Cambria"/>
              <a:cs typeface="Cambria"/>
            </a:endParaRPr>
          </a:p>
          <a:p>
            <a:pPr algn="just" marL="240029" marR="5080" indent="-227965">
              <a:lnSpc>
                <a:spcPct val="90100"/>
              </a:lnSpc>
              <a:spcBef>
                <a:spcPts val="980"/>
              </a:spcBef>
              <a:buAutoNum type="arabicPeriod"/>
              <a:tabLst>
                <a:tab pos="241300" algn="l"/>
              </a:tabLst>
            </a:pPr>
            <a:r>
              <a:rPr dirty="0" sz="1600" spc="100" b="1">
                <a:solidFill>
                  <a:srgbClr val="A6A6A6"/>
                </a:solidFill>
                <a:latin typeface="Cambria"/>
                <a:cs typeface="Cambria"/>
              </a:rPr>
              <a:t>Menu</a:t>
            </a:r>
            <a:r>
              <a:rPr dirty="0" sz="1600" spc="39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Display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3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For</a:t>
            </a:r>
            <a:r>
              <a:rPr dirty="0" sz="1600" spc="3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restaurants,</a:t>
            </a:r>
            <a:r>
              <a:rPr dirty="0" sz="1600" spc="3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3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40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can</a:t>
            </a:r>
            <a:r>
              <a:rPr dirty="0" sz="1600" spc="3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serve</a:t>
            </a:r>
            <a:r>
              <a:rPr dirty="0" sz="1600" spc="40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as</a:t>
            </a:r>
            <a:r>
              <a:rPr dirty="0" sz="1600" spc="3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3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online</a:t>
            </a:r>
            <a:r>
              <a:rPr dirty="0" sz="1600" spc="40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0">
                <a:solidFill>
                  <a:srgbClr val="A6A6A6"/>
                </a:solidFill>
                <a:latin typeface="Cambria"/>
                <a:cs typeface="Cambria"/>
              </a:rPr>
              <a:t>menu, </a:t>
            </a:r>
            <a:r>
              <a:rPr dirty="0" sz="1600" spc="140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customers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browse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offerings,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view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prices,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make</a:t>
            </a:r>
            <a:r>
              <a:rPr dirty="0" sz="1600" spc="20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informed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choices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0">
                <a:solidFill>
                  <a:srgbClr val="A6A6A6"/>
                </a:solidFill>
                <a:latin typeface="Cambria"/>
                <a:cs typeface="Cambria"/>
              </a:rPr>
              <a:t>before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visiting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placing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18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order.</a:t>
            </a:r>
            <a:endParaRPr sz="1600">
              <a:latin typeface="Cambria"/>
              <a:cs typeface="Cambria"/>
            </a:endParaRPr>
          </a:p>
          <a:p>
            <a:pPr algn="just" marL="240029" marR="6350" indent="-227965">
              <a:lnSpc>
                <a:spcPts val="1730"/>
              </a:lnSpc>
              <a:spcBef>
                <a:spcPts val="1019"/>
              </a:spcBef>
              <a:buAutoNum type="arabicPeriod"/>
              <a:tabLst>
                <a:tab pos="241300" algn="l"/>
              </a:tabLst>
            </a:pPr>
            <a:r>
              <a:rPr dirty="0" sz="1600" spc="65" b="1">
                <a:solidFill>
                  <a:srgbClr val="A6A6A6"/>
                </a:solidFill>
                <a:latin typeface="Cambria"/>
                <a:cs typeface="Cambria"/>
              </a:rPr>
              <a:t>Brand</a:t>
            </a:r>
            <a:r>
              <a:rPr dirty="0" sz="1600" spc="16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Promotion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our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food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website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35">
                <a:solidFill>
                  <a:srgbClr val="A6A6A6"/>
                </a:solidFill>
                <a:latin typeface="Cambria"/>
                <a:cs typeface="Cambria"/>
              </a:rPr>
              <a:t>can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be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45">
                <a:solidFill>
                  <a:srgbClr val="A6A6A6"/>
                </a:solidFill>
                <a:latin typeface="Cambria"/>
                <a:cs typeface="Cambria"/>
              </a:rPr>
              <a:t>an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extension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brand,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3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3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showcase</a:t>
            </a:r>
            <a:r>
              <a:rPr dirty="0" sz="1600" spc="3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unique</a:t>
            </a:r>
            <a:r>
              <a:rPr dirty="0" sz="1600" spc="3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style</a:t>
            </a:r>
            <a:r>
              <a:rPr dirty="0" sz="1600" spc="3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34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personality</a:t>
            </a:r>
            <a:r>
              <a:rPr dirty="0" sz="1600" spc="3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through</a:t>
            </a:r>
            <a:r>
              <a:rPr dirty="0" sz="1600" spc="35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design,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images,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content.</a:t>
            </a:r>
            <a:endParaRPr sz="1600">
              <a:latin typeface="Cambria"/>
              <a:cs typeface="Cambria"/>
            </a:endParaRPr>
          </a:p>
          <a:p>
            <a:pPr algn="just" marL="240029" marR="5080" indent="-227965">
              <a:lnSpc>
                <a:spcPct val="90100"/>
              </a:lnSpc>
              <a:spcBef>
                <a:spcPts val="965"/>
              </a:spcBef>
              <a:buAutoNum type="arabicPeriod"/>
              <a:tabLst>
                <a:tab pos="241300" algn="l"/>
              </a:tabLst>
            </a:pPr>
            <a:r>
              <a:rPr dirty="0" sz="1600" spc="120" b="1">
                <a:solidFill>
                  <a:srgbClr val="A6A6A6"/>
                </a:solidFill>
                <a:latin typeface="Cambria"/>
                <a:cs typeface="Cambria"/>
              </a:rPr>
              <a:t>Easy</a:t>
            </a:r>
            <a:r>
              <a:rPr dirty="0" sz="1600" spc="245" b="1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 b="1">
                <a:solidFill>
                  <a:srgbClr val="A6A6A6"/>
                </a:solidFill>
                <a:latin typeface="Cambria"/>
                <a:cs typeface="Cambria"/>
              </a:rPr>
              <a:t>Updates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26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Websites</a:t>
            </a:r>
            <a:r>
              <a:rPr dirty="0" sz="16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are</a:t>
            </a:r>
            <a:r>
              <a:rPr dirty="0" sz="1600" spc="25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easily</a:t>
            </a:r>
            <a:r>
              <a:rPr dirty="0" sz="16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updated,</a:t>
            </a:r>
            <a:r>
              <a:rPr dirty="0" sz="16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allowing</a:t>
            </a:r>
            <a:r>
              <a:rPr dirty="0" sz="1600" spc="25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23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24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4">
                <a:solidFill>
                  <a:srgbClr val="A6A6A6"/>
                </a:solidFill>
                <a:latin typeface="Cambria"/>
                <a:cs typeface="Cambria"/>
              </a:rPr>
              <a:t>make</a:t>
            </a:r>
            <a:r>
              <a:rPr dirty="0" sz="1600" spc="26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25">
                <a:solidFill>
                  <a:srgbClr val="A6A6A6"/>
                </a:solidFill>
                <a:latin typeface="Cambria"/>
                <a:cs typeface="Cambria"/>
              </a:rPr>
              <a:t>changes</a:t>
            </a:r>
            <a:r>
              <a:rPr dirty="0" sz="1600" spc="25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35">
                <a:solidFill>
                  <a:srgbClr val="A6A6A6"/>
                </a:solidFill>
                <a:latin typeface="Cambria"/>
                <a:cs typeface="Cambria"/>
              </a:rPr>
              <a:t>to </a:t>
            </a:r>
            <a:r>
              <a:rPr dirty="0" sz="1600" spc="3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50">
                <a:solidFill>
                  <a:srgbClr val="A6A6A6"/>
                </a:solidFill>
                <a:latin typeface="Cambria"/>
                <a:cs typeface="Cambria"/>
              </a:rPr>
              <a:t>menu,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post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new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recipes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blog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content,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keep</a:t>
            </a:r>
            <a:r>
              <a:rPr dirty="0" sz="1600" spc="21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21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audience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75">
                <a:solidFill>
                  <a:srgbClr val="A6A6A6"/>
                </a:solidFill>
                <a:latin typeface="Cambria"/>
                <a:cs typeface="Cambria"/>
              </a:rPr>
              <a:t>informed</a:t>
            </a:r>
            <a:r>
              <a:rPr dirty="0" sz="1600" spc="17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about</a:t>
            </a:r>
            <a:r>
              <a:rPr dirty="0" sz="1600" spc="22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specials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or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events.</a:t>
            </a:r>
            <a:endParaRPr sz="1600">
              <a:latin typeface="Cambria"/>
              <a:cs typeface="Cambria"/>
            </a:endParaRPr>
          </a:p>
          <a:p>
            <a:pPr algn="just" marL="240029" marR="5080" indent="-227965">
              <a:lnSpc>
                <a:spcPts val="1730"/>
              </a:lnSpc>
              <a:spcBef>
                <a:spcPts val="1030"/>
              </a:spcBef>
              <a:buAutoNum type="arabicPeriod"/>
              <a:tabLst>
                <a:tab pos="241300" algn="l"/>
              </a:tabLst>
            </a:pPr>
            <a:r>
              <a:rPr dirty="0" sz="1600" spc="95" b="1">
                <a:solidFill>
                  <a:srgbClr val="A6A6A6"/>
                </a:solidFill>
                <a:latin typeface="Cambria"/>
                <a:cs typeface="Cambria"/>
              </a:rPr>
              <a:t>Engage</a:t>
            </a:r>
            <a:r>
              <a:rPr dirty="0" sz="1600" spc="15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5" b="1">
                <a:solidFill>
                  <a:srgbClr val="A6A6A6"/>
                </a:solidFill>
                <a:latin typeface="Cambria"/>
                <a:cs typeface="Cambria"/>
              </a:rPr>
              <a:t>with</a:t>
            </a:r>
            <a:r>
              <a:rPr dirty="0" sz="1600" spc="160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75" b="1">
                <a:solidFill>
                  <a:srgbClr val="A6A6A6"/>
                </a:solidFill>
                <a:latin typeface="Cambria"/>
                <a:cs typeface="Cambria"/>
              </a:rPr>
              <a:t>Your</a:t>
            </a:r>
            <a:r>
              <a:rPr dirty="0" sz="1600" spc="155" b="1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5" b="1">
                <a:solidFill>
                  <a:srgbClr val="A6A6A6"/>
                </a:solidFill>
                <a:latin typeface="Cambria"/>
                <a:cs typeface="Cambria"/>
              </a:rPr>
              <a:t>Audience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: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Websites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enable</a:t>
            </a:r>
            <a:r>
              <a:rPr dirty="0" sz="1600" spc="16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90">
                <a:solidFill>
                  <a:srgbClr val="A6A6A6"/>
                </a:solidFill>
                <a:latin typeface="Cambria"/>
                <a:cs typeface="Cambria"/>
              </a:rPr>
              <a:t>you</a:t>
            </a:r>
            <a:r>
              <a:rPr dirty="0" sz="1600" spc="15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to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interact</a:t>
            </a:r>
            <a:r>
              <a:rPr dirty="0" sz="1600" spc="155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with</a:t>
            </a:r>
            <a:r>
              <a:rPr dirty="0" sz="1600" spc="160">
                <a:solidFill>
                  <a:srgbClr val="A6A6A6"/>
                </a:solidFill>
                <a:latin typeface="Cambria"/>
                <a:cs typeface="Cambria"/>
              </a:rPr>
              <a:t> 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your </a:t>
            </a:r>
            <a:r>
              <a:rPr dirty="0" sz="1600" spc="55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00">
                <a:solidFill>
                  <a:srgbClr val="A6A6A6"/>
                </a:solidFill>
                <a:latin typeface="Cambria"/>
                <a:cs typeface="Cambria"/>
              </a:rPr>
              <a:t>audience</a:t>
            </a:r>
            <a:r>
              <a:rPr dirty="0" sz="1600" spc="320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through</a:t>
            </a:r>
            <a:r>
              <a:rPr dirty="0" sz="1600" spc="325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120">
                <a:solidFill>
                  <a:srgbClr val="A6A6A6"/>
                </a:solidFill>
                <a:latin typeface="Cambria"/>
                <a:cs typeface="Cambria"/>
              </a:rPr>
              <a:t>comments,</a:t>
            </a:r>
            <a:r>
              <a:rPr dirty="0" sz="1600" spc="315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85">
                <a:solidFill>
                  <a:srgbClr val="A6A6A6"/>
                </a:solidFill>
                <a:latin typeface="Cambria"/>
                <a:cs typeface="Cambria"/>
              </a:rPr>
              <a:t>social</a:t>
            </a:r>
            <a:r>
              <a:rPr dirty="0" sz="1600" spc="320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95">
                <a:solidFill>
                  <a:srgbClr val="A6A6A6"/>
                </a:solidFill>
                <a:latin typeface="Cambria"/>
                <a:cs typeface="Cambria"/>
              </a:rPr>
              <a:t>media</a:t>
            </a:r>
            <a:r>
              <a:rPr dirty="0" sz="1600" spc="310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80">
                <a:solidFill>
                  <a:srgbClr val="A6A6A6"/>
                </a:solidFill>
                <a:latin typeface="Cambria"/>
                <a:cs typeface="Cambria"/>
              </a:rPr>
              <a:t>integration,</a:t>
            </a:r>
            <a:r>
              <a:rPr dirty="0" sz="1600" spc="320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315">
                <a:solidFill>
                  <a:srgbClr val="A6A6A6"/>
                </a:solidFill>
                <a:latin typeface="Cambria"/>
                <a:cs typeface="Cambria"/>
              </a:rPr>
              <a:t>  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email </a:t>
            </a:r>
            <a:r>
              <a:rPr dirty="0" sz="1600" spc="70">
                <a:solidFill>
                  <a:srgbClr val="A6A6A6"/>
                </a:solidFill>
                <a:latin typeface="Cambria"/>
                <a:cs typeface="Cambria"/>
              </a:rPr>
              <a:t>	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subscriptions,</a:t>
            </a:r>
            <a:r>
              <a:rPr dirty="0" sz="1600" spc="22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5">
                <a:solidFill>
                  <a:srgbClr val="A6A6A6"/>
                </a:solidFill>
                <a:latin typeface="Cambria"/>
                <a:cs typeface="Cambria"/>
              </a:rPr>
              <a:t>fostering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</a:t>
            </a:r>
            <a:r>
              <a:rPr dirty="0" sz="1600" spc="17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10">
                <a:solidFill>
                  <a:srgbClr val="A6A6A6"/>
                </a:solidFill>
                <a:latin typeface="Cambria"/>
                <a:cs typeface="Cambria"/>
              </a:rPr>
              <a:t>sense</a:t>
            </a:r>
            <a:r>
              <a:rPr dirty="0" sz="1600" spc="19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>
                <a:solidFill>
                  <a:srgbClr val="A6A6A6"/>
                </a:solidFill>
                <a:latin typeface="Cambria"/>
                <a:cs typeface="Cambria"/>
              </a:rPr>
              <a:t>of</a:t>
            </a:r>
            <a:r>
              <a:rPr dirty="0" sz="1600" spc="195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05">
                <a:solidFill>
                  <a:srgbClr val="A6A6A6"/>
                </a:solidFill>
                <a:latin typeface="Cambria"/>
                <a:cs typeface="Cambria"/>
              </a:rPr>
              <a:t>community</a:t>
            </a:r>
            <a:r>
              <a:rPr dirty="0" sz="1600" spc="204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130">
                <a:solidFill>
                  <a:srgbClr val="A6A6A6"/>
                </a:solidFill>
                <a:latin typeface="Cambria"/>
                <a:cs typeface="Cambria"/>
              </a:rPr>
              <a:t>and</a:t>
            </a:r>
            <a:r>
              <a:rPr dirty="0" sz="1600" spc="180">
                <a:solidFill>
                  <a:srgbClr val="A6A6A6"/>
                </a:solidFill>
                <a:latin typeface="Cambria"/>
                <a:cs typeface="Cambria"/>
              </a:rPr>
              <a:t> </a:t>
            </a:r>
            <a:r>
              <a:rPr dirty="0" sz="1600" spc="60">
                <a:solidFill>
                  <a:srgbClr val="A6A6A6"/>
                </a:solidFill>
                <a:latin typeface="Cambria"/>
                <a:cs typeface="Cambria"/>
              </a:rPr>
              <a:t>loyalty.</a:t>
            </a:r>
            <a:endParaRPr sz="1600">
              <a:latin typeface="Cambria"/>
              <a:cs typeface="Cambri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36380" y="1903475"/>
            <a:ext cx="2898648" cy="38633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2023-11-09T12:53:29Z</dcterms:created>
  <dcterms:modified xsi:type="dcterms:W3CDTF">2023-11-09T12:53:29Z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2023-11-03T00:00:00Z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2023-11-09T00:00:00Z</vt:filetime>
  </property>
  <property fmtid="{D5CDD505-2E9C-101B-9397-08002B2CF9AE}" pid="5" name="Producer">
    <vt:lpwstr>www.ilovepdf.com</vt:lpwstr>
  </property>
</Properties>
</file>